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2" r:id="rId16"/>
    <p:sldId id="277" r:id="rId17"/>
    <p:sldId id="275" r:id="rId18"/>
    <p:sldId id="280" r:id="rId19"/>
    <p:sldId id="281" r:id="rId20"/>
    <p:sldId id="282" r:id="rId21"/>
    <p:sldId id="287" r:id="rId22"/>
    <p:sldId id="283" r:id="rId23"/>
    <p:sldId id="284" r:id="rId24"/>
    <p:sldId id="285" r:id="rId25"/>
    <p:sldId id="286" r:id="rId26"/>
    <p:sldId id="278" r:id="rId27"/>
    <p:sldId id="279" r:id="rId28"/>
    <p:sldId id="273" r:id="rId29"/>
    <p:sldId id="274"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51"/>
    <p:restoredTop sz="94676"/>
  </p:normalViewPr>
  <p:slideViewPr>
    <p:cSldViewPr snapToGrid="0">
      <p:cViewPr varScale="1">
        <p:scale>
          <a:sx n="108" d="100"/>
          <a:sy n="108" d="100"/>
        </p:scale>
        <p:origin x="1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F6650B-658F-45A8-8544-E73D061655A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3913F0E-45F6-453C-91C1-FD43EDBE0E5E}">
      <dgm:prSet/>
      <dgm:spPr/>
      <dgm:t>
        <a:bodyPr/>
        <a:lstStyle/>
        <a:p>
          <a:r>
            <a:rPr lang="en-US"/>
            <a:t>Abuse is a complex issue. Abuse trends are showing an increase of children abusing children and an increase in women offenders. Therefore, a broad understanding of violators and victims is required.</a:t>
          </a:r>
        </a:p>
      </dgm:t>
    </dgm:pt>
    <dgm:pt modelId="{5E8CB9BF-BB7F-467B-940A-A06E13E581F1}" type="parTrans" cxnId="{3A2C6AA0-BAC1-4591-98B6-DAC7EFE3FC83}">
      <dgm:prSet/>
      <dgm:spPr/>
      <dgm:t>
        <a:bodyPr/>
        <a:lstStyle/>
        <a:p>
          <a:endParaRPr lang="en-US"/>
        </a:p>
      </dgm:t>
    </dgm:pt>
    <dgm:pt modelId="{0617CEC7-8AC9-4B0E-873E-592C8AF8B9BD}" type="sibTrans" cxnId="{3A2C6AA0-BAC1-4591-98B6-DAC7EFE3FC83}">
      <dgm:prSet/>
      <dgm:spPr/>
      <dgm:t>
        <a:bodyPr/>
        <a:lstStyle/>
        <a:p>
          <a:endParaRPr lang="en-US"/>
        </a:p>
      </dgm:t>
    </dgm:pt>
    <dgm:pt modelId="{1F312305-42F3-4DCA-B6A3-7A8BE1971DBC}">
      <dgm:prSet/>
      <dgm:spPr/>
      <dgm:t>
        <a:bodyPr/>
        <a:lstStyle/>
        <a:p>
          <a:r>
            <a:rPr lang="en-US"/>
            <a:t>All abuse or suspected abuse must be reported to the department head or staff in charge.</a:t>
          </a:r>
        </a:p>
      </dgm:t>
    </dgm:pt>
    <dgm:pt modelId="{B3E37674-4657-4440-8292-2F1A9ED9991D}" type="parTrans" cxnId="{7256D9F2-AB21-4935-B582-D24A426B110C}">
      <dgm:prSet/>
      <dgm:spPr/>
      <dgm:t>
        <a:bodyPr/>
        <a:lstStyle/>
        <a:p>
          <a:endParaRPr lang="en-US"/>
        </a:p>
      </dgm:t>
    </dgm:pt>
    <dgm:pt modelId="{6F447432-46AD-4D59-A875-276EE269FB58}" type="sibTrans" cxnId="{7256D9F2-AB21-4935-B582-D24A426B110C}">
      <dgm:prSet/>
      <dgm:spPr/>
      <dgm:t>
        <a:bodyPr/>
        <a:lstStyle/>
        <a:p>
          <a:endParaRPr lang="en-US"/>
        </a:p>
      </dgm:t>
    </dgm:pt>
    <dgm:pt modelId="{75D555F2-BA28-3C47-B01D-D14BEDACA51A}" type="pres">
      <dgm:prSet presAssocID="{4BF6650B-658F-45A8-8544-E73D061655AF}" presName="hierChild1" presStyleCnt="0">
        <dgm:presLayoutVars>
          <dgm:chPref val="1"/>
          <dgm:dir/>
          <dgm:animOne val="branch"/>
          <dgm:animLvl val="lvl"/>
          <dgm:resizeHandles/>
        </dgm:presLayoutVars>
      </dgm:prSet>
      <dgm:spPr/>
    </dgm:pt>
    <dgm:pt modelId="{4DDAB03F-9D29-154F-A18D-7469043ADA12}" type="pres">
      <dgm:prSet presAssocID="{43913F0E-45F6-453C-91C1-FD43EDBE0E5E}" presName="hierRoot1" presStyleCnt="0"/>
      <dgm:spPr/>
    </dgm:pt>
    <dgm:pt modelId="{8F4CC03F-ACCE-F64F-83F1-D72D48F81A56}" type="pres">
      <dgm:prSet presAssocID="{43913F0E-45F6-453C-91C1-FD43EDBE0E5E}" presName="composite" presStyleCnt="0"/>
      <dgm:spPr/>
    </dgm:pt>
    <dgm:pt modelId="{9AD1A587-926F-5240-9280-ADAC22D37FE7}" type="pres">
      <dgm:prSet presAssocID="{43913F0E-45F6-453C-91C1-FD43EDBE0E5E}" presName="background" presStyleLbl="node0" presStyleIdx="0" presStyleCnt="2"/>
      <dgm:spPr/>
    </dgm:pt>
    <dgm:pt modelId="{DA7EC8BC-446A-3549-A960-F8ED6027426D}" type="pres">
      <dgm:prSet presAssocID="{43913F0E-45F6-453C-91C1-FD43EDBE0E5E}" presName="text" presStyleLbl="fgAcc0" presStyleIdx="0" presStyleCnt="2">
        <dgm:presLayoutVars>
          <dgm:chPref val="3"/>
        </dgm:presLayoutVars>
      </dgm:prSet>
      <dgm:spPr/>
    </dgm:pt>
    <dgm:pt modelId="{EBE4526B-B0AE-DB4C-B24E-4ED49AE118FB}" type="pres">
      <dgm:prSet presAssocID="{43913F0E-45F6-453C-91C1-FD43EDBE0E5E}" presName="hierChild2" presStyleCnt="0"/>
      <dgm:spPr/>
    </dgm:pt>
    <dgm:pt modelId="{C5E57B81-AE5F-B641-A607-FD94AE4DB82B}" type="pres">
      <dgm:prSet presAssocID="{1F312305-42F3-4DCA-B6A3-7A8BE1971DBC}" presName="hierRoot1" presStyleCnt="0"/>
      <dgm:spPr/>
    </dgm:pt>
    <dgm:pt modelId="{0BBE44F1-B6F5-6E45-AD98-216718C6845E}" type="pres">
      <dgm:prSet presAssocID="{1F312305-42F3-4DCA-B6A3-7A8BE1971DBC}" presName="composite" presStyleCnt="0"/>
      <dgm:spPr/>
    </dgm:pt>
    <dgm:pt modelId="{05AB16F8-E7BD-6646-9DC4-436A09A06ACB}" type="pres">
      <dgm:prSet presAssocID="{1F312305-42F3-4DCA-B6A3-7A8BE1971DBC}" presName="background" presStyleLbl="node0" presStyleIdx="1" presStyleCnt="2"/>
      <dgm:spPr/>
    </dgm:pt>
    <dgm:pt modelId="{922EE430-504E-E74A-9B77-8CAA520EEA53}" type="pres">
      <dgm:prSet presAssocID="{1F312305-42F3-4DCA-B6A3-7A8BE1971DBC}" presName="text" presStyleLbl="fgAcc0" presStyleIdx="1" presStyleCnt="2">
        <dgm:presLayoutVars>
          <dgm:chPref val="3"/>
        </dgm:presLayoutVars>
      </dgm:prSet>
      <dgm:spPr/>
    </dgm:pt>
    <dgm:pt modelId="{9D6D3E7B-990C-B240-8E1C-8D2DE632AE40}" type="pres">
      <dgm:prSet presAssocID="{1F312305-42F3-4DCA-B6A3-7A8BE1971DBC}" presName="hierChild2" presStyleCnt="0"/>
      <dgm:spPr/>
    </dgm:pt>
  </dgm:ptLst>
  <dgm:cxnLst>
    <dgm:cxn modelId="{3A2C6AA0-BAC1-4591-98B6-DAC7EFE3FC83}" srcId="{4BF6650B-658F-45A8-8544-E73D061655AF}" destId="{43913F0E-45F6-453C-91C1-FD43EDBE0E5E}" srcOrd="0" destOrd="0" parTransId="{5E8CB9BF-BB7F-467B-940A-A06E13E581F1}" sibTransId="{0617CEC7-8AC9-4B0E-873E-592C8AF8B9BD}"/>
    <dgm:cxn modelId="{BA1233D4-83D1-7D4E-AF56-8103AF734F7D}" type="presOf" srcId="{1F312305-42F3-4DCA-B6A3-7A8BE1971DBC}" destId="{922EE430-504E-E74A-9B77-8CAA520EEA53}" srcOrd="0" destOrd="0" presId="urn:microsoft.com/office/officeart/2005/8/layout/hierarchy1"/>
    <dgm:cxn modelId="{C87106E9-B7D6-3D45-9314-8210D832E070}" type="presOf" srcId="{4BF6650B-658F-45A8-8544-E73D061655AF}" destId="{75D555F2-BA28-3C47-B01D-D14BEDACA51A}" srcOrd="0" destOrd="0" presId="urn:microsoft.com/office/officeart/2005/8/layout/hierarchy1"/>
    <dgm:cxn modelId="{28D952F1-7D53-EF41-9C86-813486DA4A80}" type="presOf" srcId="{43913F0E-45F6-453C-91C1-FD43EDBE0E5E}" destId="{DA7EC8BC-446A-3549-A960-F8ED6027426D}" srcOrd="0" destOrd="0" presId="urn:microsoft.com/office/officeart/2005/8/layout/hierarchy1"/>
    <dgm:cxn modelId="{7256D9F2-AB21-4935-B582-D24A426B110C}" srcId="{4BF6650B-658F-45A8-8544-E73D061655AF}" destId="{1F312305-42F3-4DCA-B6A3-7A8BE1971DBC}" srcOrd="1" destOrd="0" parTransId="{B3E37674-4657-4440-8292-2F1A9ED9991D}" sibTransId="{6F447432-46AD-4D59-A875-276EE269FB58}"/>
    <dgm:cxn modelId="{D3046F68-7E0A-7543-9AAE-99A3402D8FA1}" type="presParOf" srcId="{75D555F2-BA28-3C47-B01D-D14BEDACA51A}" destId="{4DDAB03F-9D29-154F-A18D-7469043ADA12}" srcOrd="0" destOrd="0" presId="urn:microsoft.com/office/officeart/2005/8/layout/hierarchy1"/>
    <dgm:cxn modelId="{330EFC54-818B-974A-9526-8D2270D29D5C}" type="presParOf" srcId="{4DDAB03F-9D29-154F-A18D-7469043ADA12}" destId="{8F4CC03F-ACCE-F64F-83F1-D72D48F81A56}" srcOrd="0" destOrd="0" presId="urn:microsoft.com/office/officeart/2005/8/layout/hierarchy1"/>
    <dgm:cxn modelId="{70F614E9-5CC1-5B40-A200-E1438E7DC944}" type="presParOf" srcId="{8F4CC03F-ACCE-F64F-83F1-D72D48F81A56}" destId="{9AD1A587-926F-5240-9280-ADAC22D37FE7}" srcOrd="0" destOrd="0" presId="urn:microsoft.com/office/officeart/2005/8/layout/hierarchy1"/>
    <dgm:cxn modelId="{CD6B6A85-6B8D-B449-A8AF-D82A288D93E2}" type="presParOf" srcId="{8F4CC03F-ACCE-F64F-83F1-D72D48F81A56}" destId="{DA7EC8BC-446A-3549-A960-F8ED6027426D}" srcOrd="1" destOrd="0" presId="urn:microsoft.com/office/officeart/2005/8/layout/hierarchy1"/>
    <dgm:cxn modelId="{C98DBF8B-DB58-3A40-85BB-228B82340876}" type="presParOf" srcId="{4DDAB03F-9D29-154F-A18D-7469043ADA12}" destId="{EBE4526B-B0AE-DB4C-B24E-4ED49AE118FB}" srcOrd="1" destOrd="0" presId="urn:microsoft.com/office/officeart/2005/8/layout/hierarchy1"/>
    <dgm:cxn modelId="{ABDB07BC-161D-A648-8749-9D43A6114B23}" type="presParOf" srcId="{75D555F2-BA28-3C47-B01D-D14BEDACA51A}" destId="{C5E57B81-AE5F-B641-A607-FD94AE4DB82B}" srcOrd="1" destOrd="0" presId="urn:microsoft.com/office/officeart/2005/8/layout/hierarchy1"/>
    <dgm:cxn modelId="{AD206DF5-7A11-954C-9131-3FEDCA1564A5}" type="presParOf" srcId="{C5E57B81-AE5F-B641-A607-FD94AE4DB82B}" destId="{0BBE44F1-B6F5-6E45-AD98-216718C6845E}" srcOrd="0" destOrd="0" presId="urn:microsoft.com/office/officeart/2005/8/layout/hierarchy1"/>
    <dgm:cxn modelId="{951F2893-10E5-E349-A9BC-1D716AE5B1CB}" type="presParOf" srcId="{0BBE44F1-B6F5-6E45-AD98-216718C6845E}" destId="{05AB16F8-E7BD-6646-9DC4-436A09A06ACB}" srcOrd="0" destOrd="0" presId="urn:microsoft.com/office/officeart/2005/8/layout/hierarchy1"/>
    <dgm:cxn modelId="{965863E1-9771-A540-A3B5-EF43CF7FD5D6}" type="presParOf" srcId="{0BBE44F1-B6F5-6E45-AD98-216718C6845E}" destId="{922EE430-504E-E74A-9B77-8CAA520EEA53}" srcOrd="1" destOrd="0" presId="urn:microsoft.com/office/officeart/2005/8/layout/hierarchy1"/>
    <dgm:cxn modelId="{6C512BCC-6763-8B4C-8234-1A9EDB1FC927}" type="presParOf" srcId="{C5E57B81-AE5F-B641-A607-FD94AE4DB82B}" destId="{9D6D3E7B-990C-B240-8E1C-8D2DE632AE4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1A587-926F-5240-9280-ADAC22D37FE7}">
      <dsp:nvSpPr>
        <dsp:cNvPr id="0" name=""/>
        <dsp:cNvSpPr/>
      </dsp:nvSpPr>
      <dsp:spPr>
        <a:xfrm>
          <a:off x="723" y="819176"/>
          <a:ext cx="2540560" cy="16132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7EC8BC-446A-3549-A960-F8ED6027426D}">
      <dsp:nvSpPr>
        <dsp:cNvPr id="0" name=""/>
        <dsp:cNvSpPr/>
      </dsp:nvSpPr>
      <dsp:spPr>
        <a:xfrm>
          <a:off x="283008" y="1087347"/>
          <a:ext cx="2540560" cy="16132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Abuse is a complex issue. Abuse trends are showing an increase of children abusing children and an increase in women offenders. Therefore, a broad understanding of violators and victims is required.</a:t>
          </a:r>
        </a:p>
      </dsp:txBody>
      <dsp:txXfrm>
        <a:off x="330259" y="1134598"/>
        <a:ext cx="2446058" cy="1518753"/>
      </dsp:txXfrm>
    </dsp:sp>
    <dsp:sp modelId="{05AB16F8-E7BD-6646-9DC4-436A09A06ACB}">
      <dsp:nvSpPr>
        <dsp:cNvPr id="0" name=""/>
        <dsp:cNvSpPr/>
      </dsp:nvSpPr>
      <dsp:spPr>
        <a:xfrm>
          <a:off x="3105853" y="819176"/>
          <a:ext cx="2540560" cy="16132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EE430-504E-E74A-9B77-8CAA520EEA53}">
      <dsp:nvSpPr>
        <dsp:cNvPr id="0" name=""/>
        <dsp:cNvSpPr/>
      </dsp:nvSpPr>
      <dsp:spPr>
        <a:xfrm>
          <a:off x="3388137" y="1087347"/>
          <a:ext cx="2540560" cy="16132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All abuse or suspected abuse must be reported to the department head or staff in charge.</a:t>
          </a:r>
        </a:p>
      </dsp:txBody>
      <dsp:txXfrm>
        <a:off x="3435388" y="1134598"/>
        <a:ext cx="2446058" cy="15187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F4FD9E-DB7A-6043-9C55-3B506CE2B379}" type="datetimeFigureOut">
              <a:rPr lang="en-US" smtClean="0"/>
              <a:t>10/29/2025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22F032-D02D-4B4D-AE54-2109D5CA1FC5}" type="slidenum">
              <a:rPr lang="en-US" smtClean="0"/>
              <a:t>‹#›</a:t>
            </a:fld>
            <a:endParaRPr lang="en-US"/>
          </a:p>
        </p:txBody>
      </p:sp>
    </p:spTree>
    <p:extLst>
      <p:ext uri="{BB962C8B-B14F-4D97-AF65-F5344CB8AC3E}">
        <p14:creationId xmlns:p14="http://schemas.microsoft.com/office/powerpoint/2010/main" val="1639114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 Definitions</a:t>
            </a:r>
          </a:p>
        </p:txBody>
      </p:sp>
      <p:sp>
        <p:nvSpPr>
          <p:cNvPr id="4" name="Slide Number Placeholder 3"/>
          <p:cNvSpPr>
            <a:spLocks noGrp="1"/>
          </p:cNvSpPr>
          <p:nvPr>
            <p:ph type="sldNum" sz="quarter" idx="5"/>
          </p:nvPr>
        </p:nvSpPr>
        <p:spPr/>
        <p:txBody>
          <a:bodyPr/>
          <a:lstStyle/>
          <a:p>
            <a:fld id="{5922F032-D02D-4B4D-AE54-2109D5CA1FC5}" type="slidenum">
              <a:rPr lang="en-US" smtClean="0"/>
              <a:t>2</a:t>
            </a:fld>
            <a:endParaRPr lang="en-US"/>
          </a:p>
        </p:txBody>
      </p:sp>
    </p:spTree>
    <p:extLst>
      <p:ext uri="{BB962C8B-B14F-4D97-AF65-F5344CB8AC3E}">
        <p14:creationId xmlns:p14="http://schemas.microsoft.com/office/powerpoint/2010/main" val="2623773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3: Reporting Abuse (7 steps)</a:t>
            </a:r>
          </a:p>
          <a:p>
            <a:r>
              <a:rPr lang="en-US" dirty="0"/>
              <a:t>No source connected to that first statement, but I believe it’s intent is to remind people that abuse can be perpetrated by anyone of any age or gender.</a:t>
            </a:r>
          </a:p>
        </p:txBody>
      </p:sp>
      <p:sp>
        <p:nvSpPr>
          <p:cNvPr id="4" name="Slide Number Placeholder 3"/>
          <p:cNvSpPr>
            <a:spLocks noGrp="1"/>
          </p:cNvSpPr>
          <p:nvPr>
            <p:ph type="sldNum" sz="quarter" idx="5"/>
          </p:nvPr>
        </p:nvSpPr>
        <p:spPr/>
        <p:txBody>
          <a:bodyPr/>
          <a:lstStyle/>
          <a:p>
            <a:fld id="{5922F032-D02D-4B4D-AE54-2109D5CA1FC5}" type="slidenum">
              <a:rPr lang="en-US" smtClean="0"/>
              <a:t>18</a:t>
            </a:fld>
            <a:endParaRPr lang="en-US"/>
          </a:p>
        </p:txBody>
      </p:sp>
    </p:spTree>
    <p:extLst>
      <p:ext uri="{BB962C8B-B14F-4D97-AF65-F5344CB8AC3E}">
        <p14:creationId xmlns:p14="http://schemas.microsoft.com/office/powerpoint/2010/main" val="306596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2F032-D02D-4B4D-AE54-2109D5CA1FC5}" type="slidenum">
              <a:rPr lang="en-US" smtClean="0"/>
              <a:t>19</a:t>
            </a:fld>
            <a:endParaRPr lang="en-US"/>
          </a:p>
        </p:txBody>
      </p:sp>
    </p:spTree>
    <p:extLst>
      <p:ext uri="{BB962C8B-B14F-4D97-AF65-F5344CB8AC3E}">
        <p14:creationId xmlns:p14="http://schemas.microsoft.com/office/powerpoint/2010/main" val="3616057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2F032-D02D-4B4D-AE54-2109D5CA1FC5}" type="slidenum">
              <a:rPr lang="en-US" smtClean="0"/>
              <a:t>20</a:t>
            </a:fld>
            <a:endParaRPr lang="en-US"/>
          </a:p>
        </p:txBody>
      </p:sp>
    </p:spTree>
    <p:extLst>
      <p:ext uri="{BB962C8B-B14F-4D97-AF65-F5344CB8AC3E}">
        <p14:creationId xmlns:p14="http://schemas.microsoft.com/office/powerpoint/2010/main" val="339767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2F032-D02D-4B4D-AE54-2109D5CA1FC5}" type="slidenum">
              <a:rPr lang="en-US" smtClean="0"/>
              <a:t>21</a:t>
            </a:fld>
            <a:endParaRPr lang="en-US"/>
          </a:p>
        </p:txBody>
      </p:sp>
    </p:spTree>
    <p:extLst>
      <p:ext uri="{BB962C8B-B14F-4D97-AF65-F5344CB8AC3E}">
        <p14:creationId xmlns:p14="http://schemas.microsoft.com/office/powerpoint/2010/main" val="4047330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to protect the victim’s personal rights and privacy! It is not to try to protect the church or the perpetrator from prosecution. </a:t>
            </a:r>
          </a:p>
        </p:txBody>
      </p:sp>
      <p:sp>
        <p:nvSpPr>
          <p:cNvPr id="4" name="Slide Number Placeholder 3"/>
          <p:cNvSpPr>
            <a:spLocks noGrp="1"/>
          </p:cNvSpPr>
          <p:nvPr>
            <p:ph type="sldNum" sz="quarter" idx="5"/>
          </p:nvPr>
        </p:nvSpPr>
        <p:spPr/>
        <p:txBody>
          <a:bodyPr/>
          <a:lstStyle/>
          <a:p>
            <a:fld id="{5922F032-D02D-4B4D-AE54-2109D5CA1FC5}" type="slidenum">
              <a:rPr lang="en-US" smtClean="0"/>
              <a:t>22</a:t>
            </a:fld>
            <a:endParaRPr lang="en-US"/>
          </a:p>
        </p:txBody>
      </p:sp>
    </p:spTree>
    <p:extLst>
      <p:ext uri="{BB962C8B-B14F-4D97-AF65-F5344CB8AC3E}">
        <p14:creationId xmlns:p14="http://schemas.microsoft.com/office/powerpoint/2010/main" val="74874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2F032-D02D-4B4D-AE54-2109D5CA1FC5}" type="slidenum">
              <a:rPr lang="en-US" smtClean="0"/>
              <a:t>23</a:t>
            </a:fld>
            <a:endParaRPr lang="en-US"/>
          </a:p>
        </p:txBody>
      </p:sp>
    </p:spTree>
    <p:extLst>
      <p:ext uri="{BB962C8B-B14F-4D97-AF65-F5344CB8AC3E}">
        <p14:creationId xmlns:p14="http://schemas.microsoft.com/office/powerpoint/2010/main" val="3863694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2F032-D02D-4B4D-AE54-2109D5CA1FC5}" type="slidenum">
              <a:rPr lang="en-US" smtClean="0"/>
              <a:t>24</a:t>
            </a:fld>
            <a:endParaRPr lang="en-US"/>
          </a:p>
        </p:txBody>
      </p:sp>
    </p:spTree>
    <p:extLst>
      <p:ext uri="{BB962C8B-B14F-4D97-AF65-F5344CB8AC3E}">
        <p14:creationId xmlns:p14="http://schemas.microsoft.com/office/powerpoint/2010/main" val="1648308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of step 4, where you speak to nobody about the incident. This is to protect the victim’s personal rights and privacy!</a:t>
            </a:r>
          </a:p>
        </p:txBody>
      </p:sp>
      <p:sp>
        <p:nvSpPr>
          <p:cNvPr id="4" name="Slide Number Placeholder 3"/>
          <p:cNvSpPr>
            <a:spLocks noGrp="1"/>
          </p:cNvSpPr>
          <p:nvPr>
            <p:ph type="sldNum" sz="quarter" idx="5"/>
          </p:nvPr>
        </p:nvSpPr>
        <p:spPr/>
        <p:txBody>
          <a:bodyPr/>
          <a:lstStyle/>
          <a:p>
            <a:fld id="{5922F032-D02D-4B4D-AE54-2109D5CA1FC5}" type="slidenum">
              <a:rPr lang="en-US" smtClean="0"/>
              <a:t>25</a:t>
            </a:fld>
            <a:endParaRPr lang="en-US"/>
          </a:p>
        </p:txBody>
      </p:sp>
    </p:spTree>
    <p:extLst>
      <p:ext uri="{BB962C8B-B14F-4D97-AF65-F5344CB8AC3E}">
        <p14:creationId xmlns:p14="http://schemas.microsoft.com/office/powerpoint/2010/main" val="4244503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4: Misc.</a:t>
            </a:r>
          </a:p>
        </p:txBody>
      </p:sp>
      <p:sp>
        <p:nvSpPr>
          <p:cNvPr id="4" name="Slide Number Placeholder 3"/>
          <p:cNvSpPr>
            <a:spLocks noGrp="1"/>
          </p:cNvSpPr>
          <p:nvPr>
            <p:ph type="sldNum" sz="quarter" idx="5"/>
          </p:nvPr>
        </p:nvSpPr>
        <p:spPr/>
        <p:txBody>
          <a:bodyPr/>
          <a:lstStyle/>
          <a:p>
            <a:fld id="{5922F032-D02D-4B4D-AE54-2109D5CA1FC5}" type="slidenum">
              <a:rPr lang="en-US" smtClean="0"/>
              <a:t>26</a:t>
            </a:fld>
            <a:endParaRPr lang="en-US"/>
          </a:p>
        </p:txBody>
      </p:sp>
    </p:spTree>
    <p:extLst>
      <p:ext uri="{BB962C8B-B14F-4D97-AF65-F5344CB8AC3E}">
        <p14:creationId xmlns:p14="http://schemas.microsoft.com/office/powerpoint/2010/main" val="1348103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2F032-D02D-4B4D-AE54-2109D5CA1FC5}" type="slidenum">
              <a:rPr lang="en-US" smtClean="0"/>
              <a:t>27</a:t>
            </a:fld>
            <a:endParaRPr lang="en-US"/>
          </a:p>
        </p:txBody>
      </p:sp>
    </p:spTree>
    <p:extLst>
      <p:ext uri="{BB962C8B-B14F-4D97-AF65-F5344CB8AC3E}">
        <p14:creationId xmlns:p14="http://schemas.microsoft.com/office/powerpoint/2010/main" val="96881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the only foreseeable exception to the last part of physical abuse is if a parent is disciplining their child. Assuming the “discipline” in question is what I would call an </a:t>
            </a:r>
            <a:r>
              <a:rPr lang="en-US" b="1" dirty="0"/>
              <a:t>Appropriate</a:t>
            </a:r>
            <a:r>
              <a:rPr lang="en-US" dirty="0"/>
              <a:t> use of force!</a:t>
            </a:r>
          </a:p>
        </p:txBody>
      </p:sp>
      <p:sp>
        <p:nvSpPr>
          <p:cNvPr id="4" name="Slide Number Placeholder 3"/>
          <p:cNvSpPr>
            <a:spLocks noGrp="1"/>
          </p:cNvSpPr>
          <p:nvPr>
            <p:ph type="sldNum" sz="quarter" idx="5"/>
          </p:nvPr>
        </p:nvSpPr>
        <p:spPr/>
        <p:txBody>
          <a:bodyPr/>
          <a:lstStyle/>
          <a:p>
            <a:fld id="{5922F032-D02D-4B4D-AE54-2109D5CA1FC5}" type="slidenum">
              <a:rPr lang="en-US" smtClean="0"/>
              <a:t>7</a:t>
            </a:fld>
            <a:endParaRPr lang="en-US"/>
          </a:p>
        </p:txBody>
      </p:sp>
    </p:spTree>
    <p:extLst>
      <p:ext uri="{BB962C8B-B14F-4D97-AF65-F5344CB8AC3E}">
        <p14:creationId xmlns:p14="http://schemas.microsoft.com/office/powerpoint/2010/main" val="277218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2F032-D02D-4B4D-AE54-2109D5CA1FC5}" type="slidenum">
              <a:rPr lang="en-US" smtClean="0"/>
              <a:t>8</a:t>
            </a:fld>
            <a:endParaRPr lang="en-US"/>
          </a:p>
        </p:txBody>
      </p:sp>
    </p:spTree>
    <p:extLst>
      <p:ext uri="{BB962C8B-B14F-4D97-AF65-F5344CB8AC3E}">
        <p14:creationId xmlns:p14="http://schemas.microsoft.com/office/powerpoint/2010/main" val="1287221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2: Child Safety Guidelines</a:t>
            </a:r>
          </a:p>
          <a:p>
            <a:r>
              <a:rPr lang="en-US" dirty="0"/>
              <a:t>More lenient if there is a window, but for sure opened if no window can be viewed through. </a:t>
            </a:r>
          </a:p>
        </p:txBody>
      </p:sp>
      <p:sp>
        <p:nvSpPr>
          <p:cNvPr id="4" name="Slide Number Placeholder 3"/>
          <p:cNvSpPr>
            <a:spLocks noGrp="1"/>
          </p:cNvSpPr>
          <p:nvPr>
            <p:ph type="sldNum" sz="quarter" idx="5"/>
          </p:nvPr>
        </p:nvSpPr>
        <p:spPr/>
        <p:txBody>
          <a:bodyPr/>
          <a:lstStyle/>
          <a:p>
            <a:fld id="{5922F032-D02D-4B4D-AE54-2109D5CA1FC5}" type="slidenum">
              <a:rPr lang="en-US" smtClean="0"/>
              <a:t>9</a:t>
            </a:fld>
            <a:endParaRPr lang="en-US"/>
          </a:p>
        </p:txBody>
      </p:sp>
    </p:spTree>
    <p:extLst>
      <p:ext uri="{BB962C8B-B14F-4D97-AF65-F5344CB8AC3E}">
        <p14:creationId xmlns:p14="http://schemas.microsoft.com/office/powerpoint/2010/main" val="3264210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say “Correct dangerous….behavior and report it to the person in charge”</a:t>
            </a:r>
          </a:p>
        </p:txBody>
      </p:sp>
      <p:sp>
        <p:nvSpPr>
          <p:cNvPr id="4" name="Slide Number Placeholder 3"/>
          <p:cNvSpPr>
            <a:spLocks noGrp="1"/>
          </p:cNvSpPr>
          <p:nvPr>
            <p:ph type="sldNum" sz="quarter" idx="5"/>
          </p:nvPr>
        </p:nvSpPr>
        <p:spPr/>
        <p:txBody>
          <a:bodyPr/>
          <a:lstStyle/>
          <a:p>
            <a:fld id="{5922F032-D02D-4B4D-AE54-2109D5CA1FC5}" type="slidenum">
              <a:rPr lang="en-US" smtClean="0"/>
              <a:t>11</a:t>
            </a:fld>
            <a:endParaRPr lang="en-US"/>
          </a:p>
        </p:txBody>
      </p:sp>
    </p:spTree>
    <p:extLst>
      <p:ext uri="{BB962C8B-B14F-4D97-AF65-F5344CB8AC3E}">
        <p14:creationId xmlns:p14="http://schemas.microsoft.com/office/powerpoint/2010/main" val="281835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yelling, arguing, and fighting are a no-no! But this goes for behavior between people of the opposite gender too. See next slide for “Appropriate signs of affection”</a:t>
            </a:r>
          </a:p>
        </p:txBody>
      </p:sp>
      <p:sp>
        <p:nvSpPr>
          <p:cNvPr id="4" name="Slide Number Placeholder 3"/>
          <p:cNvSpPr>
            <a:spLocks noGrp="1"/>
          </p:cNvSpPr>
          <p:nvPr>
            <p:ph type="sldNum" sz="quarter" idx="5"/>
          </p:nvPr>
        </p:nvSpPr>
        <p:spPr/>
        <p:txBody>
          <a:bodyPr/>
          <a:lstStyle/>
          <a:p>
            <a:fld id="{5922F032-D02D-4B4D-AE54-2109D5CA1FC5}" type="slidenum">
              <a:rPr lang="en-US" smtClean="0"/>
              <a:t>14</a:t>
            </a:fld>
            <a:endParaRPr lang="en-US"/>
          </a:p>
        </p:txBody>
      </p:sp>
    </p:spTree>
    <p:extLst>
      <p:ext uri="{BB962C8B-B14F-4D97-AF65-F5344CB8AC3E}">
        <p14:creationId xmlns:p14="http://schemas.microsoft.com/office/powerpoint/2010/main" val="38682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previous slide, these are appropriate signs of affection </a:t>
            </a:r>
          </a:p>
        </p:txBody>
      </p:sp>
      <p:sp>
        <p:nvSpPr>
          <p:cNvPr id="4" name="Slide Number Placeholder 3"/>
          <p:cNvSpPr>
            <a:spLocks noGrp="1"/>
          </p:cNvSpPr>
          <p:nvPr>
            <p:ph type="sldNum" sz="quarter" idx="5"/>
          </p:nvPr>
        </p:nvSpPr>
        <p:spPr/>
        <p:txBody>
          <a:bodyPr/>
          <a:lstStyle/>
          <a:p>
            <a:fld id="{5922F032-D02D-4B4D-AE54-2109D5CA1FC5}" type="slidenum">
              <a:rPr lang="en-US" smtClean="0"/>
              <a:t>15</a:t>
            </a:fld>
            <a:endParaRPr lang="en-US"/>
          </a:p>
        </p:txBody>
      </p:sp>
    </p:spTree>
    <p:extLst>
      <p:ext uri="{BB962C8B-B14F-4D97-AF65-F5344CB8AC3E}">
        <p14:creationId xmlns:p14="http://schemas.microsoft.com/office/powerpoint/2010/main" val="123051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2.5 Child worker Guidelines</a:t>
            </a:r>
          </a:p>
        </p:txBody>
      </p:sp>
      <p:sp>
        <p:nvSpPr>
          <p:cNvPr id="4" name="Slide Number Placeholder 3"/>
          <p:cNvSpPr>
            <a:spLocks noGrp="1"/>
          </p:cNvSpPr>
          <p:nvPr>
            <p:ph type="sldNum" sz="quarter" idx="5"/>
          </p:nvPr>
        </p:nvSpPr>
        <p:spPr/>
        <p:txBody>
          <a:bodyPr/>
          <a:lstStyle/>
          <a:p>
            <a:fld id="{5922F032-D02D-4B4D-AE54-2109D5CA1FC5}" type="slidenum">
              <a:rPr lang="en-US" smtClean="0"/>
              <a:t>16</a:t>
            </a:fld>
            <a:endParaRPr lang="en-US"/>
          </a:p>
        </p:txBody>
      </p:sp>
    </p:spTree>
    <p:extLst>
      <p:ext uri="{BB962C8B-B14F-4D97-AF65-F5344CB8AC3E}">
        <p14:creationId xmlns:p14="http://schemas.microsoft.com/office/powerpoint/2010/main" val="4030015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2F032-D02D-4B4D-AE54-2109D5CA1FC5}" type="slidenum">
              <a:rPr lang="en-US" smtClean="0"/>
              <a:t>17</a:t>
            </a:fld>
            <a:endParaRPr lang="en-US"/>
          </a:p>
        </p:txBody>
      </p:sp>
    </p:spTree>
    <p:extLst>
      <p:ext uri="{BB962C8B-B14F-4D97-AF65-F5344CB8AC3E}">
        <p14:creationId xmlns:p14="http://schemas.microsoft.com/office/powerpoint/2010/main" val="794078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F85F-22AE-5A54-E71C-B9473C81B7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653784-8F6E-71C3-8D2D-85E9E5C37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A8FA05-ABF6-7A0E-C6C3-464F3D6E5ACF}"/>
              </a:ext>
            </a:extLst>
          </p:cNvPr>
          <p:cNvSpPr>
            <a:spLocks noGrp="1"/>
          </p:cNvSpPr>
          <p:nvPr>
            <p:ph type="dt" sz="half" idx="10"/>
          </p:nvPr>
        </p:nvSpPr>
        <p:spPr/>
        <p:txBody>
          <a:bodyPr/>
          <a:lstStyle/>
          <a:p>
            <a:fld id="{4A7522EC-679D-6646-BBA2-826D379BA679}" type="datetimeFigureOut">
              <a:rPr lang="en-US" smtClean="0"/>
              <a:t>10/29/2025</a:t>
            </a:fld>
            <a:endParaRPr lang="en-US"/>
          </a:p>
        </p:txBody>
      </p:sp>
      <p:sp>
        <p:nvSpPr>
          <p:cNvPr id="5" name="Footer Placeholder 4">
            <a:extLst>
              <a:ext uri="{FF2B5EF4-FFF2-40B4-BE49-F238E27FC236}">
                <a16:creationId xmlns:a16="http://schemas.microsoft.com/office/drawing/2014/main" id="{C66E2388-94BC-D68A-1366-CD843FCC3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66CAD-3EE5-E3F2-3885-567FE012795E}"/>
              </a:ext>
            </a:extLst>
          </p:cNvPr>
          <p:cNvSpPr>
            <a:spLocks noGrp="1"/>
          </p:cNvSpPr>
          <p:nvPr>
            <p:ph type="sldNum" sz="quarter" idx="12"/>
          </p:nvPr>
        </p:nvSpPr>
        <p:spPr/>
        <p:txBody>
          <a:bodyPr/>
          <a:lstStyle/>
          <a:p>
            <a:fld id="{FA30ED9C-4F89-4049-B286-D16DFDC465B9}" type="slidenum">
              <a:rPr lang="en-US" smtClean="0"/>
              <a:t>‹#›</a:t>
            </a:fld>
            <a:endParaRPr lang="en-US"/>
          </a:p>
        </p:txBody>
      </p:sp>
    </p:spTree>
    <p:extLst>
      <p:ext uri="{BB962C8B-B14F-4D97-AF65-F5344CB8AC3E}">
        <p14:creationId xmlns:p14="http://schemas.microsoft.com/office/powerpoint/2010/main" val="80928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B824-A610-62B1-C2C4-510A5E2E11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2E3EC6-E383-4C86-FE0E-BD392B64D1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8FE9E-2DB6-0B60-1EDA-250C8EAEBF3B}"/>
              </a:ext>
            </a:extLst>
          </p:cNvPr>
          <p:cNvSpPr>
            <a:spLocks noGrp="1"/>
          </p:cNvSpPr>
          <p:nvPr>
            <p:ph type="dt" sz="half" idx="10"/>
          </p:nvPr>
        </p:nvSpPr>
        <p:spPr/>
        <p:txBody>
          <a:bodyPr/>
          <a:lstStyle/>
          <a:p>
            <a:fld id="{4A7522EC-679D-6646-BBA2-826D379BA679}" type="datetimeFigureOut">
              <a:rPr lang="en-US" smtClean="0"/>
              <a:t>10/29/2025</a:t>
            </a:fld>
            <a:endParaRPr lang="en-US"/>
          </a:p>
        </p:txBody>
      </p:sp>
      <p:sp>
        <p:nvSpPr>
          <p:cNvPr id="5" name="Footer Placeholder 4">
            <a:extLst>
              <a:ext uri="{FF2B5EF4-FFF2-40B4-BE49-F238E27FC236}">
                <a16:creationId xmlns:a16="http://schemas.microsoft.com/office/drawing/2014/main" id="{3520045D-6C12-2D6F-2146-570D40C99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72357-8EC2-EC38-ED3D-9F0C5C04DAE2}"/>
              </a:ext>
            </a:extLst>
          </p:cNvPr>
          <p:cNvSpPr>
            <a:spLocks noGrp="1"/>
          </p:cNvSpPr>
          <p:nvPr>
            <p:ph type="sldNum" sz="quarter" idx="12"/>
          </p:nvPr>
        </p:nvSpPr>
        <p:spPr/>
        <p:txBody>
          <a:bodyPr/>
          <a:lstStyle/>
          <a:p>
            <a:fld id="{FA30ED9C-4F89-4049-B286-D16DFDC465B9}" type="slidenum">
              <a:rPr lang="en-US" smtClean="0"/>
              <a:t>‹#›</a:t>
            </a:fld>
            <a:endParaRPr lang="en-US"/>
          </a:p>
        </p:txBody>
      </p:sp>
    </p:spTree>
    <p:extLst>
      <p:ext uri="{BB962C8B-B14F-4D97-AF65-F5344CB8AC3E}">
        <p14:creationId xmlns:p14="http://schemas.microsoft.com/office/powerpoint/2010/main" val="428527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9748D-9D2E-1507-968A-5669DD3DC2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EB596B-F7AE-963D-2966-D4D38B6900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73CB7-D2D5-2156-65C8-F8AAC9A6835E}"/>
              </a:ext>
            </a:extLst>
          </p:cNvPr>
          <p:cNvSpPr>
            <a:spLocks noGrp="1"/>
          </p:cNvSpPr>
          <p:nvPr>
            <p:ph type="dt" sz="half" idx="10"/>
          </p:nvPr>
        </p:nvSpPr>
        <p:spPr/>
        <p:txBody>
          <a:bodyPr/>
          <a:lstStyle/>
          <a:p>
            <a:fld id="{4A7522EC-679D-6646-BBA2-826D379BA679}" type="datetimeFigureOut">
              <a:rPr lang="en-US" smtClean="0"/>
              <a:t>10/29/2025</a:t>
            </a:fld>
            <a:endParaRPr lang="en-US"/>
          </a:p>
        </p:txBody>
      </p:sp>
      <p:sp>
        <p:nvSpPr>
          <p:cNvPr id="5" name="Footer Placeholder 4">
            <a:extLst>
              <a:ext uri="{FF2B5EF4-FFF2-40B4-BE49-F238E27FC236}">
                <a16:creationId xmlns:a16="http://schemas.microsoft.com/office/drawing/2014/main" id="{E8F4295B-499E-D371-4214-4B3B45C40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2FD31-6E7A-DE15-0CA9-7CA9C28FA08B}"/>
              </a:ext>
            </a:extLst>
          </p:cNvPr>
          <p:cNvSpPr>
            <a:spLocks noGrp="1"/>
          </p:cNvSpPr>
          <p:nvPr>
            <p:ph type="sldNum" sz="quarter" idx="12"/>
          </p:nvPr>
        </p:nvSpPr>
        <p:spPr/>
        <p:txBody>
          <a:bodyPr/>
          <a:lstStyle/>
          <a:p>
            <a:fld id="{FA30ED9C-4F89-4049-B286-D16DFDC465B9}" type="slidenum">
              <a:rPr lang="en-US" smtClean="0"/>
              <a:t>‹#›</a:t>
            </a:fld>
            <a:endParaRPr lang="en-US"/>
          </a:p>
        </p:txBody>
      </p:sp>
    </p:spTree>
    <p:extLst>
      <p:ext uri="{BB962C8B-B14F-4D97-AF65-F5344CB8AC3E}">
        <p14:creationId xmlns:p14="http://schemas.microsoft.com/office/powerpoint/2010/main" val="185646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AD3E-3310-949C-F739-2AD065A53D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B35B2-056F-82E3-51C0-51D013AF34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2DD21-BCF0-D014-2B4E-7B780082534A}"/>
              </a:ext>
            </a:extLst>
          </p:cNvPr>
          <p:cNvSpPr>
            <a:spLocks noGrp="1"/>
          </p:cNvSpPr>
          <p:nvPr>
            <p:ph type="dt" sz="half" idx="10"/>
          </p:nvPr>
        </p:nvSpPr>
        <p:spPr/>
        <p:txBody>
          <a:bodyPr/>
          <a:lstStyle/>
          <a:p>
            <a:fld id="{4A7522EC-679D-6646-BBA2-826D379BA679}" type="datetimeFigureOut">
              <a:rPr lang="en-US" smtClean="0"/>
              <a:t>10/29/2025</a:t>
            </a:fld>
            <a:endParaRPr lang="en-US"/>
          </a:p>
        </p:txBody>
      </p:sp>
      <p:sp>
        <p:nvSpPr>
          <p:cNvPr id="5" name="Footer Placeholder 4">
            <a:extLst>
              <a:ext uri="{FF2B5EF4-FFF2-40B4-BE49-F238E27FC236}">
                <a16:creationId xmlns:a16="http://schemas.microsoft.com/office/drawing/2014/main" id="{8DEDA459-122F-9BBF-4CDE-C8868611D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65091-5845-1E23-77F8-A6D7BA2147F7}"/>
              </a:ext>
            </a:extLst>
          </p:cNvPr>
          <p:cNvSpPr>
            <a:spLocks noGrp="1"/>
          </p:cNvSpPr>
          <p:nvPr>
            <p:ph type="sldNum" sz="quarter" idx="12"/>
          </p:nvPr>
        </p:nvSpPr>
        <p:spPr/>
        <p:txBody>
          <a:bodyPr/>
          <a:lstStyle/>
          <a:p>
            <a:fld id="{FA30ED9C-4F89-4049-B286-D16DFDC465B9}" type="slidenum">
              <a:rPr lang="en-US" smtClean="0"/>
              <a:t>‹#›</a:t>
            </a:fld>
            <a:endParaRPr lang="en-US"/>
          </a:p>
        </p:txBody>
      </p:sp>
    </p:spTree>
    <p:extLst>
      <p:ext uri="{BB962C8B-B14F-4D97-AF65-F5344CB8AC3E}">
        <p14:creationId xmlns:p14="http://schemas.microsoft.com/office/powerpoint/2010/main" val="230659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41FA3-576D-8F08-B82F-301B481F24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8F4926-D7AB-0D74-0DBC-DB62E31FBC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97BDE-B670-0500-12D3-94051BEB6735}"/>
              </a:ext>
            </a:extLst>
          </p:cNvPr>
          <p:cNvSpPr>
            <a:spLocks noGrp="1"/>
          </p:cNvSpPr>
          <p:nvPr>
            <p:ph type="dt" sz="half" idx="10"/>
          </p:nvPr>
        </p:nvSpPr>
        <p:spPr/>
        <p:txBody>
          <a:bodyPr/>
          <a:lstStyle/>
          <a:p>
            <a:fld id="{4A7522EC-679D-6646-BBA2-826D379BA679}" type="datetimeFigureOut">
              <a:rPr lang="en-US" smtClean="0"/>
              <a:t>10/29/2025</a:t>
            </a:fld>
            <a:endParaRPr lang="en-US"/>
          </a:p>
        </p:txBody>
      </p:sp>
      <p:sp>
        <p:nvSpPr>
          <p:cNvPr id="5" name="Footer Placeholder 4">
            <a:extLst>
              <a:ext uri="{FF2B5EF4-FFF2-40B4-BE49-F238E27FC236}">
                <a16:creationId xmlns:a16="http://schemas.microsoft.com/office/drawing/2014/main" id="{5E46A88F-0AAD-B1D3-011A-0BA8CCEE1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6CD5C-E4B2-4FA7-556E-013ECFBE62B0}"/>
              </a:ext>
            </a:extLst>
          </p:cNvPr>
          <p:cNvSpPr>
            <a:spLocks noGrp="1"/>
          </p:cNvSpPr>
          <p:nvPr>
            <p:ph type="sldNum" sz="quarter" idx="12"/>
          </p:nvPr>
        </p:nvSpPr>
        <p:spPr/>
        <p:txBody>
          <a:bodyPr/>
          <a:lstStyle/>
          <a:p>
            <a:fld id="{FA30ED9C-4F89-4049-B286-D16DFDC465B9}" type="slidenum">
              <a:rPr lang="en-US" smtClean="0"/>
              <a:t>‹#›</a:t>
            </a:fld>
            <a:endParaRPr lang="en-US"/>
          </a:p>
        </p:txBody>
      </p:sp>
    </p:spTree>
    <p:extLst>
      <p:ext uri="{BB962C8B-B14F-4D97-AF65-F5344CB8AC3E}">
        <p14:creationId xmlns:p14="http://schemas.microsoft.com/office/powerpoint/2010/main" val="48593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4F72-F646-97E9-5FEA-53877ED025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0E52C0-AAE1-BE69-A18E-1F5455DCF9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E2E642-E8A3-20FA-7B17-DF91279933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B83DBD-FF8F-230A-A5AD-C070F8C9060F}"/>
              </a:ext>
            </a:extLst>
          </p:cNvPr>
          <p:cNvSpPr>
            <a:spLocks noGrp="1"/>
          </p:cNvSpPr>
          <p:nvPr>
            <p:ph type="dt" sz="half" idx="10"/>
          </p:nvPr>
        </p:nvSpPr>
        <p:spPr/>
        <p:txBody>
          <a:bodyPr/>
          <a:lstStyle/>
          <a:p>
            <a:fld id="{4A7522EC-679D-6646-BBA2-826D379BA679}" type="datetimeFigureOut">
              <a:rPr lang="en-US" smtClean="0"/>
              <a:t>10/29/2025</a:t>
            </a:fld>
            <a:endParaRPr lang="en-US"/>
          </a:p>
        </p:txBody>
      </p:sp>
      <p:sp>
        <p:nvSpPr>
          <p:cNvPr id="6" name="Footer Placeholder 5">
            <a:extLst>
              <a:ext uri="{FF2B5EF4-FFF2-40B4-BE49-F238E27FC236}">
                <a16:creationId xmlns:a16="http://schemas.microsoft.com/office/drawing/2014/main" id="{997D0DA7-7CB6-1E51-1B64-ECCA88A0B8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6FBC5E-8CC2-88EB-196C-0339F4CABABE}"/>
              </a:ext>
            </a:extLst>
          </p:cNvPr>
          <p:cNvSpPr>
            <a:spLocks noGrp="1"/>
          </p:cNvSpPr>
          <p:nvPr>
            <p:ph type="sldNum" sz="quarter" idx="12"/>
          </p:nvPr>
        </p:nvSpPr>
        <p:spPr/>
        <p:txBody>
          <a:bodyPr/>
          <a:lstStyle/>
          <a:p>
            <a:fld id="{FA30ED9C-4F89-4049-B286-D16DFDC465B9}" type="slidenum">
              <a:rPr lang="en-US" smtClean="0"/>
              <a:t>‹#›</a:t>
            </a:fld>
            <a:endParaRPr lang="en-US"/>
          </a:p>
        </p:txBody>
      </p:sp>
    </p:spTree>
    <p:extLst>
      <p:ext uri="{BB962C8B-B14F-4D97-AF65-F5344CB8AC3E}">
        <p14:creationId xmlns:p14="http://schemas.microsoft.com/office/powerpoint/2010/main" val="77591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38F79-3B64-7C80-FA4C-1C8B3CDCA9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8912A-02EB-F4AB-9EFD-961B0B404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F9888C-FF19-13E2-DC6E-8777DA200B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C7561F-91B6-EF36-16BE-469BBC50CE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0EC809-5286-A131-F432-7771FBBAB1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DE3BD4-AD97-B2AF-A79B-D2E00F03CD10}"/>
              </a:ext>
            </a:extLst>
          </p:cNvPr>
          <p:cNvSpPr>
            <a:spLocks noGrp="1"/>
          </p:cNvSpPr>
          <p:nvPr>
            <p:ph type="dt" sz="half" idx="10"/>
          </p:nvPr>
        </p:nvSpPr>
        <p:spPr/>
        <p:txBody>
          <a:bodyPr/>
          <a:lstStyle/>
          <a:p>
            <a:fld id="{4A7522EC-679D-6646-BBA2-826D379BA679}" type="datetimeFigureOut">
              <a:rPr lang="en-US" smtClean="0"/>
              <a:t>10/29/2025</a:t>
            </a:fld>
            <a:endParaRPr lang="en-US"/>
          </a:p>
        </p:txBody>
      </p:sp>
      <p:sp>
        <p:nvSpPr>
          <p:cNvPr id="8" name="Footer Placeholder 7">
            <a:extLst>
              <a:ext uri="{FF2B5EF4-FFF2-40B4-BE49-F238E27FC236}">
                <a16:creationId xmlns:a16="http://schemas.microsoft.com/office/drawing/2014/main" id="{615EA1B5-CDAC-49E5-F510-005463465D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294E21-5E97-EF1F-72DD-9C33341FFAB4}"/>
              </a:ext>
            </a:extLst>
          </p:cNvPr>
          <p:cNvSpPr>
            <a:spLocks noGrp="1"/>
          </p:cNvSpPr>
          <p:nvPr>
            <p:ph type="sldNum" sz="quarter" idx="12"/>
          </p:nvPr>
        </p:nvSpPr>
        <p:spPr/>
        <p:txBody>
          <a:bodyPr/>
          <a:lstStyle/>
          <a:p>
            <a:fld id="{FA30ED9C-4F89-4049-B286-D16DFDC465B9}" type="slidenum">
              <a:rPr lang="en-US" smtClean="0"/>
              <a:t>‹#›</a:t>
            </a:fld>
            <a:endParaRPr lang="en-US"/>
          </a:p>
        </p:txBody>
      </p:sp>
    </p:spTree>
    <p:extLst>
      <p:ext uri="{BB962C8B-B14F-4D97-AF65-F5344CB8AC3E}">
        <p14:creationId xmlns:p14="http://schemas.microsoft.com/office/powerpoint/2010/main" val="396327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798C-F8EE-E51D-856E-4C156643B5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68FE71-ADC6-C1F4-4780-58497F39DE6D}"/>
              </a:ext>
            </a:extLst>
          </p:cNvPr>
          <p:cNvSpPr>
            <a:spLocks noGrp="1"/>
          </p:cNvSpPr>
          <p:nvPr>
            <p:ph type="dt" sz="half" idx="10"/>
          </p:nvPr>
        </p:nvSpPr>
        <p:spPr/>
        <p:txBody>
          <a:bodyPr/>
          <a:lstStyle/>
          <a:p>
            <a:fld id="{4A7522EC-679D-6646-BBA2-826D379BA679}" type="datetimeFigureOut">
              <a:rPr lang="en-US" smtClean="0"/>
              <a:t>10/29/2025</a:t>
            </a:fld>
            <a:endParaRPr lang="en-US"/>
          </a:p>
        </p:txBody>
      </p:sp>
      <p:sp>
        <p:nvSpPr>
          <p:cNvPr id="4" name="Footer Placeholder 3">
            <a:extLst>
              <a:ext uri="{FF2B5EF4-FFF2-40B4-BE49-F238E27FC236}">
                <a16:creationId xmlns:a16="http://schemas.microsoft.com/office/drawing/2014/main" id="{EAE045A1-0880-AD29-E2BE-FB62D5F10A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21A174-E9DE-B099-66E3-0DC922B9CC56}"/>
              </a:ext>
            </a:extLst>
          </p:cNvPr>
          <p:cNvSpPr>
            <a:spLocks noGrp="1"/>
          </p:cNvSpPr>
          <p:nvPr>
            <p:ph type="sldNum" sz="quarter" idx="12"/>
          </p:nvPr>
        </p:nvSpPr>
        <p:spPr/>
        <p:txBody>
          <a:bodyPr/>
          <a:lstStyle/>
          <a:p>
            <a:fld id="{FA30ED9C-4F89-4049-B286-D16DFDC465B9}" type="slidenum">
              <a:rPr lang="en-US" smtClean="0"/>
              <a:t>‹#›</a:t>
            </a:fld>
            <a:endParaRPr lang="en-US"/>
          </a:p>
        </p:txBody>
      </p:sp>
    </p:spTree>
    <p:extLst>
      <p:ext uri="{BB962C8B-B14F-4D97-AF65-F5344CB8AC3E}">
        <p14:creationId xmlns:p14="http://schemas.microsoft.com/office/powerpoint/2010/main" val="234886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F709F-FE20-94CC-5848-2B984DBB1874}"/>
              </a:ext>
            </a:extLst>
          </p:cNvPr>
          <p:cNvSpPr>
            <a:spLocks noGrp="1"/>
          </p:cNvSpPr>
          <p:nvPr>
            <p:ph type="dt" sz="half" idx="10"/>
          </p:nvPr>
        </p:nvSpPr>
        <p:spPr/>
        <p:txBody>
          <a:bodyPr/>
          <a:lstStyle/>
          <a:p>
            <a:fld id="{4A7522EC-679D-6646-BBA2-826D379BA679}" type="datetimeFigureOut">
              <a:rPr lang="en-US" smtClean="0"/>
              <a:t>10/29/2025</a:t>
            </a:fld>
            <a:endParaRPr lang="en-US"/>
          </a:p>
        </p:txBody>
      </p:sp>
      <p:sp>
        <p:nvSpPr>
          <p:cNvPr id="3" name="Footer Placeholder 2">
            <a:extLst>
              <a:ext uri="{FF2B5EF4-FFF2-40B4-BE49-F238E27FC236}">
                <a16:creationId xmlns:a16="http://schemas.microsoft.com/office/drawing/2014/main" id="{549F287D-E9B4-E9CB-AFE2-C37309EDB9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C63F7B-3E76-778E-B1F9-DD907F865A87}"/>
              </a:ext>
            </a:extLst>
          </p:cNvPr>
          <p:cNvSpPr>
            <a:spLocks noGrp="1"/>
          </p:cNvSpPr>
          <p:nvPr>
            <p:ph type="sldNum" sz="quarter" idx="12"/>
          </p:nvPr>
        </p:nvSpPr>
        <p:spPr/>
        <p:txBody>
          <a:bodyPr/>
          <a:lstStyle/>
          <a:p>
            <a:fld id="{FA30ED9C-4F89-4049-B286-D16DFDC465B9}" type="slidenum">
              <a:rPr lang="en-US" smtClean="0"/>
              <a:t>‹#›</a:t>
            </a:fld>
            <a:endParaRPr lang="en-US"/>
          </a:p>
        </p:txBody>
      </p:sp>
    </p:spTree>
    <p:extLst>
      <p:ext uri="{BB962C8B-B14F-4D97-AF65-F5344CB8AC3E}">
        <p14:creationId xmlns:p14="http://schemas.microsoft.com/office/powerpoint/2010/main" val="170873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98E3-4CF3-A453-0F21-11977B78BC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D42FA7-39E6-3601-F35A-5CA9F2C8BD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94D63A-14CB-CC3B-F20F-B3644FAE4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71463-9206-1F13-4164-09A6D077862F}"/>
              </a:ext>
            </a:extLst>
          </p:cNvPr>
          <p:cNvSpPr>
            <a:spLocks noGrp="1"/>
          </p:cNvSpPr>
          <p:nvPr>
            <p:ph type="dt" sz="half" idx="10"/>
          </p:nvPr>
        </p:nvSpPr>
        <p:spPr/>
        <p:txBody>
          <a:bodyPr/>
          <a:lstStyle/>
          <a:p>
            <a:fld id="{4A7522EC-679D-6646-BBA2-826D379BA679}" type="datetimeFigureOut">
              <a:rPr lang="en-US" smtClean="0"/>
              <a:t>10/29/2025</a:t>
            </a:fld>
            <a:endParaRPr lang="en-US"/>
          </a:p>
        </p:txBody>
      </p:sp>
      <p:sp>
        <p:nvSpPr>
          <p:cNvPr id="6" name="Footer Placeholder 5">
            <a:extLst>
              <a:ext uri="{FF2B5EF4-FFF2-40B4-BE49-F238E27FC236}">
                <a16:creationId xmlns:a16="http://schemas.microsoft.com/office/drawing/2014/main" id="{DC5EA0A2-EBA4-B6EF-DB30-FEE2880793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DB0D08-A87B-5986-5801-C69468065795}"/>
              </a:ext>
            </a:extLst>
          </p:cNvPr>
          <p:cNvSpPr>
            <a:spLocks noGrp="1"/>
          </p:cNvSpPr>
          <p:nvPr>
            <p:ph type="sldNum" sz="quarter" idx="12"/>
          </p:nvPr>
        </p:nvSpPr>
        <p:spPr/>
        <p:txBody>
          <a:bodyPr/>
          <a:lstStyle/>
          <a:p>
            <a:fld id="{FA30ED9C-4F89-4049-B286-D16DFDC465B9}" type="slidenum">
              <a:rPr lang="en-US" smtClean="0"/>
              <a:t>‹#›</a:t>
            </a:fld>
            <a:endParaRPr lang="en-US"/>
          </a:p>
        </p:txBody>
      </p:sp>
    </p:spTree>
    <p:extLst>
      <p:ext uri="{BB962C8B-B14F-4D97-AF65-F5344CB8AC3E}">
        <p14:creationId xmlns:p14="http://schemas.microsoft.com/office/powerpoint/2010/main" val="1489283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3909-9490-068E-2109-C1FEECBDE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83051-A932-6A2C-6B96-30A8EE5DA4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3D4BDD-953E-FCD1-5D76-390C231AE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633EE-00F6-F27A-CCF2-15C7DF21B7EB}"/>
              </a:ext>
            </a:extLst>
          </p:cNvPr>
          <p:cNvSpPr>
            <a:spLocks noGrp="1"/>
          </p:cNvSpPr>
          <p:nvPr>
            <p:ph type="dt" sz="half" idx="10"/>
          </p:nvPr>
        </p:nvSpPr>
        <p:spPr/>
        <p:txBody>
          <a:bodyPr/>
          <a:lstStyle/>
          <a:p>
            <a:fld id="{4A7522EC-679D-6646-BBA2-826D379BA679}" type="datetimeFigureOut">
              <a:rPr lang="en-US" smtClean="0"/>
              <a:t>10/29/2025</a:t>
            </a:fld>
            <a:endParaRPr lang="en-US"/>
          </a:p>
        </p:txBody>
      </p:sp>
      <p:sp>
        <p:nvSpPr>
          <p:cNvPr id="6" name="Footer Placeholder 5">
            <a:extLst>
              <a:ext uri="{FF2B5EF4-FFF2-40B4-BE49-F238E27FC236}">
                <a16:creationId xmlns:a16="http://schemas.microsoft.com/office/drawing/2014/main" id="{08C17984-35E8-784F-7A89-C854D2C1A9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84EA5D-66A1-8A17-DA79-CED02FC051CD}"/>
              </a:ext>
            </a:extLst>
          </p:cNvPr>
          <p:cNvSpPr>
            <a:spLocks noGrp="1"/>
          </p:cNvSpPr>
          <p:nvPr>
            <p:ph type="sldNum" sz="quarter" idx="12"/>
          </p:nvPr>
        </p:nvSpPr>
        <p:spPr/>
        <p:txBody>
          <a:bodyPr/>
          <a:lstStyle/>
          <a:p>
            <a:fld id="{FA30ED9C-4F89-4049-B286-D16DFDC465B9}" type="slidenum">
              <a:rPr lang="en-US" smtClean="0"/>
              <a:t>‹#›</a:t>
            </a:fld>
            <a:endParaRPr lang="en-US"/>
          </a:p>
        </p:txBody>
      </p:sp>
    </p:spTree>
    <p:extLst>
      <p:ext uri="{BB962C8B-B14F-4D97-AF65-F5344CB8AC3E}">
        <p14:creationId xmlns:p14="http://schemas.microsoft.com/office/powerpoint/2010/main" val="2634671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A1AB47-7F39-1CA0-B5F3-CD1EB73BAA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409F89-C99E-52F3-8D83-E44AE605D3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42747-0441-D345-B548-30B22FCD4D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522EC-679D-6646-BBA2-826D379BA679}" type="datetimeFigureOut">
              <a:rPr lang="en-US" smtClean="0"/>
              <a:t>10/29/2025</a:t>
            </a:fld>
            <a:endParaRPr lang="en-US"/>
          </a:p>
        </p:txBody>
      </p:sp>
      <p:sp>
        <p:nvSpPr>
          <p:cNvPr id="5" name="Footer Placeholder 4">
            <a:extLst>
              <a:ext uri="{FF2B5EF4-FFF2-40B4-BE49-F238E27FC236}">
                <a16:creationId xmlns:a16="http://schemas.microsoft.com/office/drawing/2014/main" id="{DF1DEDB6-3163-2260-2B62-EC50467824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91EE5C-33A2-F767-D6EF-3E5183C3C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0ED9C-4F89-4049-B286-D16DFDC465B9}" type="slidenum">
              <a:rPr lang="en-US" smtClean="0"/>
              <a:t>‹#›</a:t>
            </a:fld>
            <a:endParaRPr lang="en-US"/>
          </a:p>
        </p:txBody>
      </p:sp>
    </p:spTree>
    <p:extLst>
      <p:ext uri="{BB962C8B-B14F-4D97-AF65-F5344CB8AC3E}">
        <p14:creationId xmlns:p14="http://schemas.microsoft.com/office/powerpoint/2010/main" val="1752984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tellmeaboutspeech.weebly.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FDC558E-DB3A-9F7C-FE5F-EAF8B4DB7440}"/>
              </a:ext>
            </a:extLst>
          </p:cNvPr>
          <p:cNvSpPr>
            <a:spLocks noGrp="1"/>
          </p:cNvSpPr>
          <p:nvPr>
            <p:ph type="subTitle" idx="1"/>
          </p:nvPr>
        </p:nvSpPr>
        <p:spPr>
          <a:xfrm>
            <a:off x="3396342" y="2758718"/>
            <a:ext cx="5399315" cy="1655762"/>
          </a:xfrm>
        </p:spPr>
        <p:txBody>
          <a:bodyPr anchor="t">
            <a:normAutofit/>
          </a:bodyPr>
          <a:lstStyle/>
          <a:p>
            <a:r>
              <a:rPr lang="en-US" sz="4000" dirty="0">
                <a:solidFill>
                  <a:schemeClr val="bg1"/>
                </a:solidFill>
              </a:rPr>
              <a:t>C.A.P.P. Training </a:t>
            </a:r>
          </a:p>
          <a:p>
            <a:r>
              <a:rPr lang="en-US" sz="2800" dirty="0">
                <a:solidFill>
                  <a:schemeClr val="bg1"/>
                </a:solidFill>
              </a:rPr>
              <a:t>Oct. 26, 2025</a:t>
            </a:r>
          </a:p>
        </p:txBody>
      </p:sp>
      <p:pic>
        <p:nvPicPr>
          <p:cNvPr id="4" name="Picture 3" descr="A black and white sign&#10;&#10;Description automatically generated with low confidence">
            <a:extLst>
              <a:ext uri="{FF2B5EF4-FFF2-40B4-BE49-F238E27FC236}">
                <a16:creationId xmlns:a16="http://schemas.microsoft.com/office/drawing/2014/main" id="{435770FB-835D-8722-119E-C6ACF3521048}"/>
              </a:ext>
            </a:extLst>
          </p:cNvPr>
          <p:cNvPicPr>
            <a:picLocks noChangeAspect="1"/>
          </p:cNvPicPr>
          <p:nvPr/>
        </p:nvPicPr>
        <p:blipFill>
          <a:blip r:embed="rId2"/>
          <a:stretch>
            <a:fillRect/>
          </a:stretch>
        </p:blipFill>
        <p:spPr>
          <a:xfrm>
            <a:off x="2572790" y="897184"/>
            <a:ext cx="6064066" cy="1546337"/>
          </a:xfrm>
          <a:prstGeom prst="rect">
            <a:avLst/>
          </a:prstGeom>
        </p:spPr>
      </p:pic>
    </p:spTree>
    <p:extLst>
      <p:ext uri="{BB962C8B-B14F-4D97-AF65-F5344CB8AC3E}">
        <p14:creationId xmlns:p14="http://schemas.microsoft.com/office/powerpoint/2010/main" val="4237891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1137034" y="609600"/>
            <a:ext cx="6478417" cy="1322887"/>
          </a:xfrm>
        </p:spPr>
        <p:txBody>
          <a:bodyPr vert="horz" lIns="91440" tIns="45720" rIns="91440" bIns="45720" rtlCol="0" anchor="ctr">
            <a:normAutofit/>
          </a:bodyPr>
          <a:lstStyle/>
          <a:p>
            <a:r>
              <a:rPr lang="en-US" b="1" u="sng" kern="1200" dirty="0">
                <a:solidFill>
                  <a:schemeClr val="tx1"/>
                </a:solidFill>
                <a:latin typeface="+mj-lt"/>
                <a:ea typeface="+mj-ea"/>
                <a:cs typeface="+mj-cs"/>
              </a:rPr>
              <a:t>Child Safety Guidelines:</a:t>
            </a:r>
          </a:p>
        </p:txBody>
      </p:sp>
      <p:sp>
        <p:nvSpPr>
          <p:cNvPr id="21" name="Freeform: Shape 20">
            <a:extLst>
              <a:ext uri="{FF2B5EF4-FFF2-40B4-BE49-F238E27FC236}">
                <a16:creationId xmlns:a16="http://schemas.microsoft.com/office/drawing/2014/main" id="{C1657055-16FE-41A2-B207-7880F6DCA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4" y="2"/>
            <a:ext cx="7602076"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1137035" y="2194102"/>
            <a:ext cx="6260052" cy="3230883"/>
          </a:xfrm>
        </p:spPr>
        <p:txBody>
          <a:bodyPr vert="horz" lIns="91440" tIns="45720" rIns="91440" bIns="45720" rtlCol="0">
            <a:normAutofit/>
          </a:bodyPr>
          <a:lstStyle/>
          <a:p>
            <a:r>
              <a:rPr lang="en-US" sz="2000"/>
              <a:t>2 or more children to the restroom at a time</a:t>
            </a:r>
          </a:p>
          <a:p>
            <a:r>
              <a:rPr lang="en-US" sz="2000"/>
              <a:t>Adult should stand in the doorway whenever possible to listen out for trouble</a:t>
            </a:r>
          </a:p>
        </p:txBody>
      </p:sp>
      <p:sp>
        <p:nvSpPr>
          <p:cNvPr id="23" name="Freeform: Shape 22">
            <a:extLst>
              <a:ext uri="{FF2B5EF4-FFF2-40B4-BE49-F238E27FC236}">
                <a16:creationId xmlns:a16="http://schemas.microsoft.com/office/drawing/2014/main" id="{F3BD3BB9-3CB5-4253-A27D-6B7904723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9827"/>
            <a:ext cx="10680562"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88C08D4A-A950-9202-0F49-AAA05452C98F}"/>
              </a:ext>
            </a:extLst>
          </p:cNvPr>
          <p:cNvPicPr>
            <a:picLocks noGrp="1" noChangeAspect="1"/>
          </p:cNvPicPr>
          <p:nvPr>
            <p:ph sz="half" idx="2"/>
          </p:nvPr>
        </p:nvPicPr>
        <p:blipFill>
          <a:blip r:embed="rId2"/>
          <a:stretch>
            <a:fillRect/>
          </a:stretch>
        </p:blipFill>
        <p:spPr>
          <a:xfrm>
            <a:off x="8126310" y="825688"/>
            <a:ext cx="3454748" cy="5195111"/>
          </a:xfrm>
          <a:prstGeom prst="rect">
            <a:avLst/>
          </a:prstGeom>
        </p:spPr>
      </p:pic>
    </p:spTree>
    <p:extLst>
      <p:ext uri="{BB962C8B-B14F-4D97-AF65-F5344CB8AC3E}">
        <p14:creationId xmlns:p14="http://schemas.microsoft.com/office/powerpoint/2010/main" val="406397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4">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b="1" u="sng" kern="1200" dirty="0">
                <a:solidFill>
                  <a:schemeClr val="tx1"/>
                </a:solidFill>
                <a:latin typeface="+mj-lt"/>
                <a:ea typeface="+mj-ea"/>
                <a:cs typeface="+mj-cs"/>
              </a:rPr>
              <a:t>Child Safety Guidelines:</a:t>
            </a:r>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996287" y="4121253"/>
            <a:ext cx="3125337" cy="1136843"/>
          </a:xfrm>
        </p:spPr>
        <p:txBody>
          <a:bodyPr vert="horz" lIns="91440" tIns="45720" rIns="91440" bIns="45720" rtlCol="0">
            <a:normAutofit/>
          </a:bodyPr>
          <a:lstStyle/>
          <a:p>
            <a:pPr marL="0" indent="0" algn="ctr">
              <a:buNone/>
            </a:pPr>
            <a:r>
              <a:rPr lang="en-US" sz="1800" kern="1200" dirty="0">
                <a:solidFill>
                  <a:schemeClr val="tx1"/>
                </a:solidFill>
                <a:latin typeface="+mn-lt"/>
                <a:ea typeface="+mn-ea"/>
                <a:cs typeface="+mn-cs"/>
              </a:rPr>
              <a:t>Always Correct dangerous, disruptive, or unusual behavior and report it to the person in charge</a:t>
            </a:r>
          </a:p>
        </p:txBody>
      </p:sp>
      <p:pic>
        <p:nvPicPr>
          <p:cNvPr id="8" name="Content Placeholder 7">
            <a:extLst>
              <a:ext uri="{FF2B5EF4-FFF2-40B4-BE49-F238E27FC236}">
                <a16:creationId xmlns:a16="http://schemas.microsoft.com/office/drawing/2014/main" id="{6C35594C-1C96-15DA-F9E3-C9F7D7E9EDB6}"/>
              </a:ext>
            </a:extLst>
          </p:cNvPr>
          <p:cNvPicPr>
            <a:picLocks noGrp="1" noChangeAspect="1"/>
          </p:cNvPicPr>
          <p:nvPr>
            <p:ph sz="half" idx="2"/>
          </p:nvPr>
        </p:nvPicPr>
        <p:blipFill>
          <a:blip r:embed="rId3"/>
          <a:stretch>
            <a:fillRect/>
          </a:stretch>
        </p:blipFill>
        <p:spPr>
          <a:xfrm>
            <a:off x="5895751" y="1514589"/>
            <a:ext cx="5708649" cy="3798846"/>
          </a:xfrm>
          <a:prstGeom prst="rect">
            <a:avLst/>
          </a:prstGeom>
        </p:spPr>
      </p:pic>
    </p:spTree>
    <p:extLst>
      <p:ext uri="{BB962C8B-B14F-4D97-AF65-F5344CB8AC3E}">
        <p14:creationId xmlns:p14="http://schemas.microsoft.com/office/powerpoint/2010/main" val="190955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b="1" u="sng" kern="1200" dirty="0">
                <a:solidFill>
                  <a:schemeClr val="tx1"/>
                </a:solidFill>
                <a:latin typeface="+mj-lt"/>
                <a:ea typeface="+mj-ea"/>
                <a:cs typeface="+mj-cs"/>
              </a:rPr>
              <a:t>Child Safety Guidelines:</a:t>
            </a:r>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838201" y="2623381"/>
            <a:ext cx="3888528" cy="3553581"/>
          </a:xfrm>
        </p:spPr>
        <p:txBody>
          <a:bodyPr vert="horz" lIns="91440" tIns="45720" rIns="91440" bIns="45720" rtlCol="0">
            <a:normAutofit/>
          </a:bodyPr>
          <a:lstStyle/>
          <a:p>
            <a:r>
              <a:rPr lang="en-US" sz="2000" dirty="0"/>
              <a:t>It is always preferred that women change diapers</a:t>
            </a:r>
          </a:p>
          <a:p>
            <a:endParaRPr lang="en-US" sz="2000" dirty="0"/>
          </a:p>
        </p:txBody>
      </p:sp>
      <p:pic>
        <p:nvPicPr>
          <p:cNvPr id="13" name="Content Placeholder 12">
            <a:extLst>
              <a:ext uri="{FF2B5EF4-FFF2-40B4-BE49-F238E27FC236}">
                <a16:creationId xmlns:a16="http://schemas.microsoft.com/office/drawing/2014/main" id="{1E777A45-EA4F-EFE9-2E44-4D95B6BAC1B0}"/>
              </a:ext>
            </a:extLst>
          </p:cNvPr>
          <p:cNvPicPr>
            <a:picLocks noGrp="1" noChangeAspect="1"/>
          </p:cNvPicPr>
          <p:nvPr>
            <p:ph sz="half" idx="2"/>
          </p:nvPr>
        </p:nvPicPr>
        <p:blipFill>
          <a:blip r:embed="rId2"/>
          <a:stretch>
            <a:fillRect/>
          </a:stretch>
        </p:blipFill>
        <p:spPr>
          <a:xfrm>
            <a:off x="6800986" y="1069398"/>
            <a:ext cx="4747547" cy="4747547"/>
          </a:xfrm>
          <a:prstGeom prst="rect">
            <a:avLst/>
          </a:prstGeom>
        </p:spPr>
      </p:pic>
    </p:spTree>
    <p:extLst>
      <p:ext uri="{BB962C8B-B14F-4D97-AF65-F5344CB8AC3E}">
        <p14:creationId xmlns:p14="http://schemas.microsoft.com/office/powerpoint/2010/main" val="883792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838200" y="3905833"/>
            <a:ext cx="4215063" cy="2398713"/>
          </a:xfrm>
        </p:spPr>
        <p:txBody>
          <a:bodyPr vert="horz" lIns="91440" tIns="45720" rIns="91440" bIns="45720" rtlCol="0" anchor="ctr">
            <a:normAutofit/>
          </a:bodyPr>
          <a:lstStyle/>
          <a:p>
            <a:r>
              <a:rPr lang="en-US" b="1" u="sng" kern="1200" dirty="0">
                <a:solidFill>
                  <a:schemeClr val="tx1"/>
                </a:solidFill>
                <a:latin typeface="+mj-lt"/>
                <a:ea typeface="+mj-ea"/>
                <a:cs typeface="+mj-cs"/>
              </a:rPr>
              <a:t>Child Safety Guidelines:</a:t>
            </a:r>
          </a:p>
        </p:txBody>
      </p:sp>
      <p:pic>
        <p:nvPicPr>
          <p:cNvPr id="7" name="Content Placeholder 6">
            <a:extLst>
              <a:ext uri="{FF2B5EF4-FFF2-40B4-BE49-F238E27FC236}">
                <a16:creationId xmlns:a16="http://schemas.microsoft.com/office/drawing/2014/main" id="{D2B3121E-ABEE-9A78-4EA6-B12807B8C347}"/>
              </a:ext>
            </a:extLst>
          </p:cNvPr>
          <p:cNvPicPr>
            <a:picLocks noGrp="1" noChangeAspect="1"/>
          </p:cNvPicPr>
          <p:nvPr>
            <p:ph sz="half" idx="2"/>
          </p:nvPr>
        </p:nvPicPr>
        <p:blipFill>
          <a:blip r:embed="rId2"/>
          <a:stretch>
            <a:fillRect/>
          </a:stretch>
        </p:blipFill>
        <p:spPr>
          <a:xfrm>
            <a:off x="3433637" y="553454"/>
            <a:ext cx="5325895" cy="2469279"/>
          </a:xfrm>
          <a:prstGeom prst="rect">
            <a:avLst/>
          </a:prstGeom>
        </p:spPr>
      </p:pic>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5630779" y="3884452"/>
            <a:ext cx="5723021" cy="2398713"/>
          </a:xfrm>
        </p:spPr>
        <p:txBody>
          <a:bodyPr vert="horz" lIns="91440" tIns="45720" rIns="91440" bIns="45720" rtlCol="0" anchor="ctr">
            <a:normAutofit/>
          </a:bodyPr>
          <a:lstStyle/>
          <a:p>
            <a:r>
              <a:rPr lang="en-US" sz="1900"/>
              <a:t>Off site Approval should always be confirmed with parent or guardian before taking Children off church property</a:t>
            </a:r>
          </a:p>
          <a:p>
            <a:r>
              <a:rPr lang="en-US" sz="1900"/>
              <a:t>Male and female chaperones for all overnight events</a:t>
            </a:r>
          </a:p>
          <a:p>
            <a:r>
              <a:rPr lang="en-US" sz="1900"/>
              <a:t>Pick up, drop off, and trip itineraries should always be disclosed to parents, and plan deviations should be minimized</a:t>
            </a:r>
          </a:p>
        </p:txBody>
      </p:sp>
    </p:spTree>
    <p:extLst>
      <p:ext uri="{BB962C8B-B14F-4D97-AF65-F5344CB8AC3E}">
        <p14:creationId xmlns:p14="http://schemas.microsoft.com/office/powerpoint/2010/main" val="3871062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b="1" u="sng" kern="1200" dirty="0">
                <a:solidFill>
                  <a:schemeClr val="tx1"/>
                </a:solidFill>
                <a:latin typeface="+mj-lt"/>
                <a:ea typeface="+mj-ea"/>
                <a:cs typeface="+mj-cs"/>
              </a:rPr>
              <a:t>Child Safety Guidelines:</a:t>
            </a:r>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643467" y="5277684"/>
            <a:ext cx="4620584" cy="775494"/>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Avoid the appearance of inappropriate behavior.</a:t>
            </a:r>
          </a:p>
        </p:txBody>
      </p:sp>
      <p:pic>
        <p:nvPicPr>
          <p:cNvPr id="6" name="Content Placeholder 5">
            <a:extLst>
              <a:ext uri="{FF2B5EF4-FFF2-40B4-BE49-F238E27FC236}">
                <a16:creationId xmlns:a16="http://schemas.microsoft.com/office/drawing/2014/main" id="{A8B2AC15-B82D-C7E1-1BFD-420888582B6D}"/>
              </a:ext>
            </a:extLst>
          </p:cNvPr>
          <p:cNvPicPr>
            <a:picLocks noGrp="1" noChangeAspect="1"/>
          </p:cNvPicPr>
          <p:nvPr>
            <p:ph sz="half" idx="2"/>
          </p:nvPr>
        </p:nvPicPr>
        <p:blipFill>
          <a:blip r:embed="rId3"/>
          <a:stretch>
            <a:fillRect/>
          </a:stretch>
        </p:blipFill>
        <p:spPr>
          <a:xfrm>
            <a:off x="6606253" y="1880187"/>
            <a:ext cx="4942280" cy="3097626"/>
          </a:xfrm>
          <a:prstGeom prst="rect">
            <a:avLst/>
          </a:prstGeom>
        </p:spPr>
      </p:pic>
    </p:spTree>
    <p:extLst>
      <p:ext uri="{BB962C8B-B14F-4D97-AF65-F5344CB8AC3E}">
        <p14:creationId xmlns:p14="http://schemas.microsoft.com/office/powerpoint/2010/main" val="2996959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1137034" y="609600"/>
            <a:ext cx="6478417" cy="1322887"/>
          </a:xfrm>
        </p:spPr>
        <p:txBody>
          <a:bodyPr vert="horz" lIns="91440" tIns="45720" rIns="91440" bIns="45720" rtlCol="0" anchor="ctr">
            <a:normAutofit/>
          </a:bodyPr>
          <a:lstStyle/>
          <a:p>
            <a:r>
              <a:rPr lang="en-US" b="1" u="sng" kern="1200" dirty="0">
                <a:solidFill>
                  <a:schemeClr val="tx1"/>
                </a:solidFill>
                <a:latin typeface="+mj-lt"/>
                <a:ea typeface="+mj-ea"/>
                <a:cs typeface="+mj-cs"/>
              </a:rPr>
              <a:t>Child Safety Guidelines:</a:t>
            </a:r>
          </a:p>
        </p:txBody>
      </p:sp>
      <p:sp>
        <p:nvSpPr>
          <p:cNvPr id="14" name="Freeform: Shape 13">
            <a:extLst>
              <a:ext uri="{FF2B5EF4-FFF2-40B4-BE49-F238E27FC236}">
                <a16:creationId xmlns:a16="http://schemas.microsoft.com/office/drawing/2014/main" id="{C1657055-16FE-41A2-B207-7880F6DCA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4" y="2"/>
            <a:ext cx="7602076"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1137035" y="2194102"/>
            <a:ext cx="6260052" cy="3230883"/>
          </a:xfrm>
        </p:spPr>
        <p:txBody>
          <a:bodyPr vert="horz" lIns="91440" tIns="45720" rIns="91440" bIns="45720" rtlCol="0">
            <a:normAutofit/>
          </a:bodyPr>
          <a:lstStyle/>
          <a:p>
            <a:r>
              <a:rPr lang="en-US" sz="2400" dirty="0"/>
              <a:t>Physical contact with opposite sex should always stay G-rated</a:t>
            </a:r>
          </a:p>
          <a:p>
            <a:r>
              <a:rPr lang="en-US" sz="2400" dirty="0"/>
              <a:t>Always use appropriate expressions of affection: High fives, fist bump, side hug, </a:t>
            </a:r>
            <a:r>
              <a:rPr lang="en-US" sz="2400" dirty="0" err="1"/>
              <a:t>etc</a:t>
            </a:r>
            <a:r>
              <a:rPr lang="en-US" sz="2400" dirty="0"/>
              <a:t>…</a:t>
            </a:r>
          </a:p>
        </p:txBody>
      </p:sp>
      <p:sp>
        <p:nvSpPr>
          <p:cNvPr id="16" name="Freeform: Shape 15">
            <a:extLst>
              <a:ext uri="{FF2B5EF4-FFF2-40B4-BE49-F238E27FC236}">
                <a16:creationId xmlns:a16="http://schemas.microsoft.com/office/drawing/2014/main" id="{F3BD3BB9-3CB5-4253-A27D-6B7904723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9827"/>
            <a:ext cx="10680562"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BC7EB058-7310-949C-D0C6-0526A0FC6174}"/>
              </a:ext>
            </a:extLst>
          </p:cNvPr>
          <p:cNvPicPr>
            <a:picLocks noGrp="1" noChangeAspect="1"/>
          </p:cNvPicPr>
          <p:nvPr>
            <p:ph sz="half" idx="2"/>
          </p:nvPr>
        </p:nvPicPr>
        <p:blipFill>
          <a:blip r:embed="rId3"/>
          <a:stretch>
            <a:fillRect/>
          </a:stretch>
        </p:blipFill>
        <p:spPr>
          <a:xfrm>
            <a:off x="8334114" y="825688"/>
            <a:ext cx="3039139" cy="5195111"/>
          </a:xfrm>
          <a:prstGeom prst="rect">
            <a:avLst/>
          </a:prstGeom>
        </p:spPr>
      </p:pic>
    </p:spTree>
    <p:extLst>
      <p:ext uri="{BB962C8B-B14F-4D97-AF65-F5344CB8AC3E}">
        <p14:creationId xmlns:p14="http://schemas.microsoft.com/office/powerpoint/2010/main" val="256809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1149716" y="499397"/>
            <a:ext cx="5929422" cy="1640180"/>
          </a:xfrm>
        </p:spPr>
        <p:txBody>
          <a:bodyPr vert="horz" lIns="91440" tIns="45720" rIns="91440" bIns="45720" rtlCol="0" anchor="b">
            <a:normAutofit/>
          </a:bodyPr>
          <a:lstStyle/>
          <a:p>
            <a:r>
              <a:rPr lang="en-US" sz="4000" b="1" u="sng" kern="1200" dirty="0">
                <a:solidFill>
                  <a:schemeClr val="tx1"/>
                </a:solidFill>
                <a:latin typeface="+mj-lt"/>
                <a:ea typeface="+mj-ea"/>
                <a:cs typeface="+mj-cs"/>
              </a:rPr>
              <a:t>Children’s Worker Guidelines:</a:t>
            </a:r>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1149717" y="2423821"/>
            <a:ext cx="5929422" cy="3519780"/>
          </a:xfrm>
        </p:spPr>
        <p:txBody>
          <a:bodyPr vert="horz" lIns="91440" tIns="45720" rIns="91440" bIns="45720" rtlCol="0">
            <a:normAutofit/>
          </a:bodyPr>
          <a:lstStyle/>
          <a:p>
            <a:r>
              <a:rPr lang="en-US" sz="2400" b="1" u="sng" dirty="0"/>
              <a:t>Emergency Response:</a:t>
            </a:r>
          </a:p>
          <a:p>
            <a:r>
              <a:rPr lang="en-US" sz="2400" dirty="0"/>
              <a:t>Render whatever aid you can on the spot</a:t>
            </a:r>
          </a:p>
          <a:p>
            <a:r>
              <a:rPr lang="en-US" sz="2400" dirty="0"/>
              <a:t>Remove them from immediate harm</a:t>
            </a:r>
          </a:p>
          <a:p>
            <a:r>
              <a:rPr lang="en-US" sz="2400" dirty="0"/>
              <a:t>Unless you are trained in first aid, it is best not to move the victim</a:t>
            </a:r>
          </a:p>
          <a:p>
            <a:r>
              <a:rPr lang="en-US" sz="2400" dirty="0"/>
              <a:t>Keep calm</a:t>
            </a:r>
          </a:p>
          <a:p>
            <a:r>
              <a:rPr lang="en-US" sz="2400" dirty="0"/>
              <a:t>Dial 9-1-1 if needed</a:t>
            </a:r>
          </a:p>
        </p:txBody>
      </p:sp>
      <p:pic>
        <p:nvPicPr>
          <p:cNvPr id="4" name="Content Placeholder 3">
            <a:extLst>
              <a:ext uri="{FF2B5EF4-FFF2-40B4-BE49-F238E27FC236}">
                <a16:creationId xmlns:a16="http://schemas.microsoft.com/office/drawing/2014/main" id="{E8EC6798-E4C1-740A-A9E6-96FD220B8C41}"/>
              </a:ext>
            </a:extLst>
          </p:cNvPr>
          <p:cNvPicPr>
            <a:picLocks noGrp="1" noChangeAspect="1"/>
          </p:cNvPicPr>
          <p:nvPr>
            <p:ph sz="half" idx="2"/>
          </p:nvPr>
        </p:nvPicPr>
        <p:blipFill>
          <a:blip r:embed="rId3"/>
          <a:stretch>
            <a:fillRect/>
          </a:stretch>
        </p:blipFill>
        <p:spPr>
          <a:xfrm>
            <a:off x="7745506" y="2005629"/>
            <a:ext cx="3765176" cy="2739165"/>
          </a:xfrm>
          <a:prstGeom prst="rect">
            <a:avLst/>
          </a:prstGeom>
        </p:spPr>
      </p:pic>
      <p:sp>
        <p:nvSpPr>
          <p:cNvPr id="19"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387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1133515" y="715379"/>
            <a:ext cx="10176151" cy="1097519"/>
          </a:xfrm>
        </p:spPr>
        <p:txBody>
          <a:bodyPr vert="horz" lIns="91440" tIns="45720" rIns="91440" bIns="45720" rtlCol="0" anchor="ctr">
            <a:normAutofit/>
          </a:bodyPr>
          <a:lstStyle/>
          <a:p>
            <a:r>
              <a:rPr lang="en-US" sz="4000" b="1" u="sng" kern="1200" dirty="0">
                <a:solidFill>
                  <a:schemeClr val="tx1"/>
                </a:solidFill>
                <a:latin typeface="+mj-lt"/>
                <a:ea typeface="+mj-ea"/>
                <a:cs typeface="+mj-cs"/>
              </a:rPr>
              <a:t>Children’s Worker Guidelines:</a:t>
            </a:r>
          </a:p>
        </p:txBody>
      </p:sp>
      <p:sp>
        <p:nvSpPr>
          <p:cNvPr id="16" name="Rectangle 15">
            <a:extLst>
              <a:ext uri="{FF2B5EF4-FFF2-40B4-BE49-F238E27FC236}">
                <a16:creationId xmlns:a16="http://schemas.microsoft.com/office/drawing/2014/main" id="{B444D337-4D9F-40A8-BA84-C0BFA7A8A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0478D1D-B50E-41C8-8A55-36A53D449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1127679" y="1908550"/>
            <a:ext cx="4899930" cy="4114801"/>
          </a:xfrm>
        </p:spPr>
        <p:txBody>
          <a:bodyPr>
            <a:normAutofit/>
          </a:bodyPr>
          <a:lstStyle/>
          <a:p>
            <a:pPr marL="214884" indent="-214884" defTabSz="859536">
              <a:spcBef>
                <a:spcPts val="940"/>
              </a:spcBef>
            </a:pPr>
            <a:r>
              <a:rPr lang="en-US" sz="3760" kern="1200" dirty="0">
                <a:solidFill>
                  <a:schemeClr val="tx1"/>
                </a:solidFill>
                <a:latin typeface="+mn-lt"/>
                <a:ea typeface="+mn-ea"/>
                <a:cs typeface="+mn-cs"/>
              </a:rPr>
              <a:t>All injuries or suspected abuse should be reported to the Department Leader who will report to the </a:t>
            </a:r>
            <a:r>
              <a:rPr lang="en-US" sz="3760" b="1" kern="1200" dirty="0">
                <a:solidFill>
                  <a:schemeClr val="tx1"/>
                </a:solidFill>
                <a:latin typeface="+mn-lt"/>
                <a:ea typeface="+mn-ea"/>
                <a:cs typeface="+mn-cs"/>
              </a:rPr>
              <a:t>Chair of Deacons </a:t>
            </a:r>
            <a:r>
              <a:rPr lang="en-US" sz="3760" kern="1200" dirty="0">
                <a:solidFill>
                  <a:schemeClr val="tx1"/>
                </a:solidFill>
                <a:latin typeface="+mn-lt"/>
                <a:ea typeface="+mn-ea"/>
                <a:cs typeface="+mn-cs"/>
              </a:rPr>
              <a:t>and </a:t>
            </a:r>
            <a:r>
              <a:rPr lang="en-US" sz="3760" b="1" kern="1200" dirty="0">
                <a:solidFill>
                  <a:schemeClr val="tx1"/>
                </a:solidFill>
                <a:latin typeface="+mn-lt"/>
                <a:ea typeface="+mn-ea"/>
                <a:cs typeface="+mn-cs"/>
              </a:rPr>
              <a:t>Pastor.</a:t>
            </a:r>
            <a:endParaRPr lang="en-US" sz="4000" b="1" dirty="0"/>
          </a:p>
        </p:txBody>
      </p:sp>
    </p:spTree>
    <p:extLst>
      <p:ext uri="{BB962C8B-B14F-4D97-AF65-F5344CB8AC3E}">
        <p14:creationId xmlns:p14="http://schemas.microsoft.com/office/powerpoint/2010/main" val="3921213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1149716" y="499397"/>
            <a:ext cx="5929422" cy="1640180"/>
          </a:xfrm>
        </p:spPr>
        <p:txBody>
          <a:bodyPr vert="horz" lIns="91440" tIns="45720" rIns="91440" bIns="45720" rtlCol="0" anchor="b">
            <a:normAutofit/>
          </a:bodyPr>
          <a:lstStyle/>
          <a:p>
            <a:r>
              <a:rPr lang="en-US" sz="4000" b="1" u="sng" kern="1200" dirty="0">
                <a:solidFill>
                  <a:schemeClr val="tx1"/>
                </a:solidFill>
                <a:latin typeface="+mj-lt"/>
                <a:ea typeface="+mj-ea"/>
                <a:cs typeface="+mj-cs"/>
              </a:rPr>
              <a:t>Reporting Abuse</a:t>
            </a:r>
          </a:p>
        </p:txBody>
      </p:sp>
      <p:graphicFrame>
        <p:nvGraphicFramePr>
          <p:cNvPr id="17" name="Content Placeholder 2">
            <a:extLst>
              <a:ext uri="{FF2B5EF4-FFF2-40B4-BE49-F238E27FC236}">
                <a16:creationId xmlns:a16="http://schemas.microsoft.com/office/drawing/2014/main" id="{FE228539-8472-80D8-FCC0-A421CCF3F4ED}"/>
              </a:ext>
            </a:extLst>
          </p:cNvPr>
          <p:cNvGraphicFramePr>
            <a:graphicFrameLocks noGrp="1"/>
          </p:cNvGraphicFramePr>
          <p:nvPr>
            <p:ph sz="half" idx="1"/>
          </p:nvPr>
        </p:nvGraphicFramePr>
        <p:xfrm>
          <a:off x="1149717" y="2423821"/>
          <a:ext cx="5929422" cy="3519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a:extLst>
              <a:ext uri="{FF2B5EF4-FFF2-40B4-BE49-F238E27FC236}">
                <a16:creationId xmlns:a16="http://schemas.microsoft.com/office/drawing/2014/main" id="{3528E982-AEA0-E6BB-BC58-4BFB613750CB}"/>
              </a:ext>
            </a:extLst>
          </p:cNvPr>
          <p:cNvPicPr>
            <a:picLocks noGrp="1" noChangeAspect="1"/>
          </p:cNvPicPr>
          <p:nvPr>
            <p:ph sz="half" idx="2"/>
          </p:nvPr>
        </p:nvPicPr>
        <p:blipFill>
          <a:blip r:embed="rId8"/>
          <a:stretch>
            <a:fillRect/>
          </a:stretch>
        </p:blipFill>
        <p:spPr>
          <a:xfrm>
            <a:off x="7745506" y="831174"/>
            <a:ext cx="3765176" cy="5088075"/>
          </a:xfrm>
          <a:prstGeom prst="rect">
            <a:avLst/>
          </a:prstGeom>
        </p:spPr>
      </p:pic>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20AF80-C920-E856-7B15-BCFEB019D808}"/>
              </a:ext>
            </a:extLst>
          </p:cNvPr>
          <p:cNvSpPr txBox="1"/>
          <p:nvPr/>
        </p:nvSpPr>
        <p:spPr>
          <a:xfrm>
            <a:off x="8608327" y="1134821"/>
            <a:ext cx="2039533" cy="369332"/>
          </a:xfrm>
          <a:prstGeom prst="rect">
            <a:avLst/>
          </a:prstGeom>
          <a:noFill/>
        </p:spPr>
        <p:txBody>
          <a:bodyPr wrap="none" rtlCol="0">
            <a:spAutoFit/>
          </a:bodyPr>
          <a:lstStyle/>
          <a:p>
            <a:r>
              <a:rPr lang="en-US" dirty="0"/>
              <a:t>Insure Child’s safety</a:t>
            </a:r>
          </a:p>
        </p:txBody>
      </p:sp>
      <p:sp>
        <p:nvSpPr>
          <p:cNvPr id="7" name="TextBox 6">
            <a:extLst>
              <a:ext uri="{FF2B5EF4-FFF2-40B4-BE49-F238E27FC236}">
                <a16:creationId xmlns:a16="http://schemas.microsoft.com/office/drawing/2014/main" id="{A3E7BEC7-7D19-5E82-7C8B-7557B2462B73}"/>
              </a:ext>
            </a:extLst>
          </p:cNvPr>
          <p:cNvSpPr txBox="1"/>
          <p:nvPr/>
        </p:nvSpPr>
        <p:spPr>
          <a:xfrm>
            <a:off x="8608321" y="1768234"/>
            <a:ext cx="1770100" cy="369332"/>
          </a:xfrm>
          <a:prstGeom prst="rect">
            <a:avLst/>
          </a:prstGeom>
          <a:noFill/>
        </p:spPr>
        <p:txBody>
          <a:bodyPr wrap="none" rtlCol="0">
            <a:spAutoFit/>
          </a:bodyPr>
          <a:lstStyle/>
          <a:p>
            <a:r>
              <a:rPr lang="en-US" dirty="0"/>
              <a:t>Report the event</a:t>
            </a:r>
          </a:p>
        </p:txBody>
      </p:sp>
      <p:sp>
        <p:nvSpPr>
          <p:cNvPr id="8" name="TextBox 7">
            <a:extLst>
              <a:ext uri="{FF2B5EF4-FFF2-40B4-BE49-F238E27FC236}">
                <a16:creationId xmlns:a16="http://schemas.microsoft.com/office/drawing/2014/main" id="{CB32498B-ADD1-AA49-95DE-4A47F32F447F}"/>
              </a:ext>
            </a:extLst>
          </p:cNvPr>
          <p:cNvSpPr txBox="1"/>
          <p:nvPr/>
        </p:nvSpPr>
        <p:spPr>
          <a:xfrm>
            <a:off x="8608322" y="2487727"/>
            <a:ext cx="2439450" cy="369332"/>
          </a:xfrm>
          <a:prstGeom prst="rect">
            <a:avLst/>
          </a:prstGeom>
          <a:noFill/>
        </p:spPr>
        <p:txBody>
          <a:bodyPr wrap="none" rtlCol="0">
            <a:spAutoFit/>
          </a:bodyPr>
          <a:lstStyle/>
          <a:p>
            <a:r>
              <a:rPr lang="en-US" dirty="0"/>
              <a:t>Make appropriate notes</a:t>
            </a:r>
          </a:p>
        </p:txBody>
      </p:sp>
      <p:sp>
        <p:nvSpPr>
          <p:cNvPr id="10" name="TextBox 9">
            <a:extLst>
              <a:ext uri="{FF2B5EF4-FFF2-40B4-BE49-F238E27FC236}">
                <a16:creationId xmlns:a16="http://schemas.microsoft.com/office/drawing/2014/main" id="{B327CE75-F0E5-9466-AD10-2FFAED2FD98D}"/>
              </a:ext>
            </a:extLst>
          </p:cNvPr>
          <p:cNvSpPr txBox="1"/>
          <p:nvPr/>
        </p:nvSpPr>
        <p:spPr>
          <a:xfrm>
            <a:off x="8608322" y="3244334"/>
            <a:ext cx="2492798" cy="369332"/>
          </a:xfrm>
          <a:prstGeom prst="rect">
            <a:avLst/>
          </a:prstGeom>
          <a:noFill/>
        </p:spPr>
        <p:txBody>
          <a:bodyPr wrap="none" rtlCol="0">
            <a:spAutoFit/>
          </a:bodyPr>
          <a:lstStyle/>
          <a:p>
            <a:r>
              <a:rPr lang="en-US" dirty="0"/>
              <a:t>Do not discuss the event</a:t>
            </a:r>
          </a:p>
        </p:txBody>
      </p:sp>
      <p:sp>
        <p:nvSpPr>
          <p:cNvPr id="12" name="TextBox 11">
            <a:extLst>
              <a:ext uri="{FF2B5EF4-FFF2-40B4-BE49-F238E27FC236}">
                <a16:creationId xmlns:a16="http://schemas.microsoft.com/office/drawing/2014/main" id="{A777D3B6-2226-E628-6454-6374C8725796}"/>
              </a:ext>
            </a:extLst>
          </p:cNvPr>
          <p:cNvSpPr txBox="1"/>
          <p:nvPr/>
        </p:nvSpPr>
        <p:spPr>
          <a:xfrm>
            <a:off x="8608324" y="3903514"/>
            <a:ext cx="2698687" cy="369332"/>
          </a:xfrm>
          <a:prstGeom prst="rect">
            <a:avLst/>
          </a:prstGeom>
          <a:noFill/>
        </p:spPr>
        <p:txBody>
          <a:bodyPr wrap="none" rtlCol="0">
            <a:spAutoFit/>
          </a:bodyPr>
          <a:lstStyle/>
          <a:p>
            <a:r>
              <a:rPr lang="en-US" dirty="0"/>
              <a:t>Do not confront individual</a:t>
            </a:r>
          </a:p>
        </p:txBody>
      </p:sp>
      <p:sp>
        <p:nvSpPr>
          <p:cNvPr id="14" name="TextBox 13">
            <a:extLst>
              <a:ext uri="{FF2B5EF4-FFF2-40B4-BE49-F238E27FC236}">
                <a16:creationId xmlns:a16="http://schemas.microsoft.com/office/drawing/2014/main" id="{DC86D901-7BB5-40E4-D911-226DBB64E474}"/>
              </a:ext>
            </a:extLst>
          </p:cNvPr>
          <p:cNvSpPr txBox="1"/>
          <p:nvPr/>
        </p:nvSpPr>
        <p:spPr>
          <a:xfrm>
            <a:off x="8608325" y="4650030"/>
            <a:ext cx="1910203" cy="369332"/>
          </a:xfrm>
          <a:prstGeom prst="rect">
            <a:avLst/>
          </a:prstGeom>
          <a:noFill/>
        </p:spPr>
        <p:txBody>
          <a:bodyPr wrap="none" rtlCol="0">
            <a:spAutoFit/>
          </a:bodyPr>
          <a:lstStyle/>
          <a:p>
            <a:r>
              <a:rPr lang="en-US" dirty="0"/>
              <a:t>Remove individual</a:t>
            </a:r>
          </a:p>
        </p:txBody>
      </p:sp>
      <p:sp>
        <p:nvSpPr>
          <p:cNvPr id="15" name="TextBox 14">
            <a:extLst>
              <a:ext uri="{FF2B5EF4-FFF2-40B4-BE49-F238E27FC236}">
                <a16:creationId xmlns:a16="http://schemas.microsoft.com/office/drawing/2014/main" id="{C96890C2-CCDA-2B3A-4801-A09D5DCFA9CA}"/>
              </a:ext>
            </a:extLst>
          </p:cNvPr>
          <p:cNvSpPr txBox="1"/>
          <p:nvPr/>
        </p:nvSpPr>
        <p:spPr>
          <a:xfrm>
            <a:off x="8608326" y="5350352"/>
            <a:ext cx="2250040" cy="369332"/>
          </a:xfrm>
          <a:prstGeom prst="rect">
            <a:avLst/>
          </a:prstGeom>
          <a:noFill/>
        </p:spPr>
        <p:txBody>
          <a:bodyPr wrap="none" rtlCol="0">
            <a:spAutoFit/>
          </a:bodyPr>
          <a:lstStyle/>
          <a:p>
            <a:r>
              <a:rPr lang="en-US" dirty="0"/>
              <a:t>Church Staff take over</a:t>
            </a:r>
          </a:p>
        </p:txBody>
      </p:sp>
    </p:spTree>
    <p:extLst>
      <p:ext uri="{BB962C8B-B14F-4D97-AF65-F5344CB8AC3E}">
        <p14:creationId xmlns:p14="http://schemas.microsoft.com/office/powerpoint/2010/main" val="1609860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Reporting Abuse</a:t>
            </a:r>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1613561" y="2378386"/>
            <a:ext cx="4603328" cy="3926998"/>
          </a:xfrm>
        </p:spPr>
        <p:txBody>
          <a:bodyPr>
            <a:normAutofit/>
          </a:bodyPr>
          <a:lstStyle/>
          <a:p>
            <a:pPr marL="192024" indent="-192024" defTabSz="768096">
              <a:spcBef>
                <a:spcPts val="840"/>
              </a:spcBef>
            </a:pPr>
            <a:r>
              <a:rPr lang="en-US" sz="2352" kern="1200">
                <a:solidFill>
                  <a:schemeClr val="tx1"/>
                </a:solidFill>
                <a:latin typeface="+mn-lt"/>
                <a:ea typeface="+mn-ea"/>
                <a:cs typeface="+mn-cs"/>
              </a:rPr>
              <a:t>Immediately ensure the safety of the child or youth.</a:t>
            </a:r>
            <a:endParaRPr lang="en-US"/>
          </a:p>
        </p:txBody>
      </p:sp>
      <p:sp>
        <p:nvSpPr>
          <p:cNvPr id="12" name="Oval 11">
            <a:extLst>
              <a:ext uri="{FF2B5EF4-FFF2-40B4-BE49-F238E27FC236}">
                <a16:creationId xmlns:a16="http://schemas.microsoft.com/office/drawing/2014/main" id="{371220A2-C029-7DD0-918F-5C174857AAE6}"/>
              </a:ext>
            </a:extLst>
          </p:cNvPr>
          <p:cNvSpPr/>
          <p:nvPr/>
        </p:nvSpPr>
        <p:spPr>
          <a:xfrm>
            <a:off x="6643616" y="2112579"/>
            <a:ext cx="3958764" cy="3877528"/>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096">
              <a:spcAft>
                <a:spcPts val="600"/>
              </a:spcAft>
            </a:pPr>
            <a:r>
              <a:rPr lang="en-US" sz="8064" b="1" kern="1200">
                <a:solidFill>
                  <a:schemeClr val="bg2"/>
                </a:solidFill>
                <a:effectLst>
                  <a:outerShdw blurRad="50800" dist="38100" dir="2700000" algn="tl" rotWithShape="0">
                    <a:prstClr val="black">
                      <a:alpha val="40000"/>
                    </a:prstClr>
                  </a:outerShdw>
                </a:effectLst>
                <a:latin typeface="+mn-lt"/>
                <a:ea typeface="+mn-ea"/>
                <a:cs typeface="+mn-cs"/>
              </a:rPr>
              <a:t>STEP</a:t>
            </a:r>
          </a:p>
          <a:p>
            <a:pPr algn="ctr" defTabSz="768096">
              <a:spcAft>
                <a:spcPts val="600"/>
              </a:spcAft>
            </a:pPr>
            <a:r>
              <a:rPr lang="en-US" sz="8064" b="1" kern="1200">
                <a:solidFill>
                  <a:schemeClr val="bg2"/>
                </a:solidFill>
                <a:effectLst>
                  <a:outerShdw blurRad="50800" dist="38100" dir="2700000" algn="tl" rotWithShape="0">
                    <a:prstClr val="black">
                      <a:alpha val="40000"/>
                    </a:prstClr>
                  </a:outerShdw>
                </a:effectLst>
                <a:latin typeface="+mn-lt"/>
                <a:ea typeface="+mn-ea"/>
                <a:cs typeface="+mn-cs"/>
              </a:rPr>
              <a:t>1</a:t>
            </a:r>
            <a:endParaRPr lang="en-US" sz="9600" b="1">
              <a:solidFill>
                <a:schemeClr val="bg2"/>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72741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FEC3B8-3460-C149-C285-BB4DA7E5130D}"/>
              </a:ext>
            </a:extLst>
          </p:cNvPr>
          <p:cNvSpPr>
            <a:spLocks noGrp="1"/>
          </p:cNvSpPr>
          <p:nvPr>
            <p:ph type="title"/>
          </p:nvPr>
        </p:nvSpPr>
        <p:spPr>
          <a:xfrm>
            <a:off x="1178416" y="962166"/>
            <a:ext cx="4290809" cy="4421876"/>
          </a:xfrm>
        </p:spPr>
        <p:txBody>
          <a:bodyPr anchor="t">
            <a:normAutofit/>
          </a:bodyPr>
          <a:lstStyle/>
          <a:p>
            <a:pPr algn="r"/>
            <a:r>
              <a:rPr lang="en-US" sz="4000" b="1" u="sng" dirty="0"/>
              <a:t>C.A.P.P. Definition:</a:t>
            </a:r>
          </a:p>
        </p:txBody>
      </p:sp>
      <p:sp>
        <p:nvSpPr>
          <p:cNvPr id="3" name="Content Placeholder 2">
            <a:extLst>
              <a:ext uri="{FF2B5EF4-FFF2-40B4-BE49-F238E27FC236}">
                <a16:creationId xmlns:a16="http://schemas.microsoft.com/office/drawing/2014/main" id="{F6881DDF-FEDD-9ED7-419A-C6A10FA74893}"/>
              </a:ext>
            </a:extLst>
          </p:cNvPr>
          <p:cNvSpPr>
            <a:spLocks noGrp="1"/>
          </p:cNvSpPr>
          <p:nvPr>
            <p:ph idx="1"/>
          </p:nvPr>
        </p:nvSpPr>
        <p:spPr>
          <a:xfrm>
            <a:off x="6096000" y="962167"/>
            <a:ext cx="4728692" cy="4743174"/>
          </a:xfrm>
        </p:spPr>
        <p:txBody>
          <a:bodyPr anchor="t">
            <a:normAutofit/>
          </a:bodyPr>
          <a:lstStyle/>
          <a:p>
            <a:r>
              <a:rPr lang="en-US" sz="2000" b="1"/>
              <a:t>Child</a:t>
            </a:r>
          </a:p>
          <a:p>
            <a:r>
              <a:rPr lang="en-US" sz="2000" b="1"/>
              <a:t>Abuse</a:t>
            </a:r>
          </a:p>
          <a:p>
            <a:r>
              <a:rPr lang="en-US" sz="2000" b="1"/>
              <a:t>Prevention</a:t>
            </a:r>
          </a:p>
          <a:p>
            <a:r>
              <a:rPr lang="en-US" sz="2000" b="1"/>
              <a:t>Policy</a:t>
            </a:r>
          </a:p>
          <a:p>
            <a:endParaRPr lang="en-US" sz="2000"/>
          </a:p>
          <a:p>
            <a:r>
              <a:rPr lang="en-US" sz="2000"/>
              <a:t>We are all responsible for making sure that bad things don’t happen to the children of our church, and to know the signs of </a:t>
            </a:r>
            <a:r>
              <a:rPr lang="en-US" sz="2000" b="1"/>
              <a:t>neglect</a:t>
            </a:r>
            <a:r>
              <a:rPr lang="en-US" sz="2000"/>
              <a:t> and </a:t>
            </a:r>
            <a:r>
              <a:rPr lang="en-US" sz="2000" b="1"/>
              <a:t>abuse</a:t>
            </a:r>
            <a:r>
              <a:rPr lang="en-US" sz="2000"/>
              <a:t>.</a:t>
            </a:r>
          </a:p>
        </p:txBody>
      </p:sp>
      <p:sp>
        <p:nvSpPr>
          <p:cNvPr id="22" name="Rectangle 2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8153398" cy="456772"/>
          </a:xfrm>
          <a:prstGeom prst="rect">
            <a:avLst/>
          </a:prstGeom>
          <a:gradFill>
            <a:gsLst>
              <a:gs pos="0">
                <a:srgbClr val="000000">
                  <a:alpha val="28000"/>
                </a:srgbClr>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42AE934-A9CC-9502-0902-533BC13B6E0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78416" y="2141946"/>
            <a:ext cx="3797300" cy="2717800"/>
          </a:xfrm>
          <a:prstGeom prst="rect">
            <a:avLst/>
          </a:prstGeom>
        </p:spPr>
      </p:pic>
      <p:sp>
        <p:nvSpPr>
          <p:cNvPr id="7" name="TextBox 6">
            <a:extLst>
              <a:ext uri="{FF2B5EF4-FFF2-40B4-BE49-F238E27FC236}">
                <a16:creationId xmlns:a16="http://schemas.microsoft.com/office/drawing/2014/main" id="{EDE08D71-D765-F889-1DCC-599676FE12EA}"/>
              </a:ext>
            </a:extLst>
          </p:cNvPr>
          <p:cNvSpPr txBox="1"/>
          <p:nvPr/>
        </p:nvSpPr>
        <p:spPr>
          <a:xfrm>
            <a:off x="1178416" y="4859746"/>
            <a:ext cx="3797300" cy="230832"/>
          </a:xfrm>
          <a:prstGeom prst="rect">
            <a:avLst/>
          </a:prstGeom>
          <a:noFill/>
        </p:spPr>
        <p:txBody>
          <a:bodyPr wrap="square" rtlCol="0">
            <a:spAutoFit/>
          </a:bodyPr>
          <a:lstStyle/>
          <a:p>
            <a:r>
              <a:rPr lang="en-US" sz="900">
                <a:hlinkClick r:id="rId4" tooltip="https://tellmeaboutspeech.weebly.com/"/>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1473132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Reporting Abuse</a:t>
            </a:r>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1613561" y="2378386"/>
            <a:ext cx="4603328" cy="3926998"/>
          </a:xfrm>
        </p:spPr>
        <p:txBody>
          <a:bodyPr>
            <a:normAutofit/>
          </a:bodyPr>
          <a:lstStyle/>
          <a:p>
            <a:pPr marL="192024" indent="-192024" defTabSz="768096">
              <a:spcBef>
                <a:spcPts val="840"/>
              </a:spcBef>
            </a:pPr>
            <a:r>
              <a:rPr lang="en-US" sz="2352" kern="1200">
                <a:solidFill>
                  <a:schemeClr val="tx1"/>
                </a:solidFill>
                <a:latin typeface="+mn-lt"/>
                <a:ea typeface="+mn-ea"/>
                <a:cs typeface="+mn-cs"/>
              </a:rPr>
              <a:t>Report the event immediately to the department head or staff person in charge.</a:t>
            </a:r>
          </a:p>
          <a:p>
            <a:pPr marL="192024" indent="-192024" defTabSz="768096">
              <a:spcBef>
                <a:spcPts val="840"/>
              </a:spcBef>
            </a:pPr>
            <a:r>
              <a:rPr lang="en-US" sz="2352" kern="1200">
                <a:solidFill>
                  <a:schemeClr val="tx1"/>
                </a:solidFill>
                <a:latin typeface="+mn-lt"/>
                <a:ea typeface="+mn-ea"/>
                <a:cs typeface="+mn-cs"/>
              </a:rPr>
              <a:t>(DO NOT leave the child alone while doing so)</a:t>
            </a:r>
            <a:endParaRPr lang="en-US"/>
          </a:p>
        </p:txBody>
      </p:sp>
      <p:sp>
        <p:nvSpPr>
          <p:cNvPr id="4" name="Oval 3">
            <a:extLst>
              <a:ext uri="{FF2B5EF4-FFF2-40B4-BE49-F238E27FC236}">
                <a16:creationId xmlns:a16="http://schemas.microsoft.com/office/drawing/2014/main" id="{1B149DAF-127D-0FC5-6C31-500471C65777}"/>
              </a:ext>
            </a:extLst>
          </p:cNvPr>
          <p:cNvSpPr/>
          <p:nvPr/>
        </p:nvSpPr>
        <p:spPr>
          <a:xfrm>
            <a:off x="6643616" y="2112579"/>
            <a:ext cx="3958764" cy="3877528"/>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096">
              <a:spcAft>
                <a:spcPts val="600"/>
              </a:spcAft>
            </a:pPr>
            <a:r>
              <a:rPr lang="en-US" sz="8064" b="1" kern="1200">
                <a:solidFill>
                  <a:schemeClr val="bg2"/>
                </a:solidFill>
                <a:effectLst>
                  <a:outerShdw blurRad="50800" dist="38100" dir="2700000" algn="tl" rotWithShape="0">
                    <a:prstClr val="black">
                      <a:alpha val="40000"/>
                    </a:prstClr>
                  </a:outerShdw>
                </a:effectLst>
                <a:latin typeface="+mn-lt"/>
                <a:ea typeface="+mn-ea"/>
                <a:cs typeface="+mn-cs"/>
              </a:rPr>
              <a:t>STEP</a:t>
            </a:r>
          </a:p>
          <a:p>
            <a:pPr algn="ctr" defTabSz="768096">
              <a:spcAft>
                <a:spcPts val="600"/>
              </a:spcAft>
            </a:pPr>
            <a:r>
              <a:rPr lang="en-US" sz="8064" b="1" kern="1200">
                <a:solidFill>
                  <a:schemeClr val="bg2"/>
                </a:solidFill>
                <a:effectLst>
                  <a:outerShdw blurRad="50800" dist="38100" dir="2700000" algn="tl" rotWithShape="0">
                    <a:prstClr val="black">
                      <a:alpha val="40000"/>
                    </a:prstClr>
                  </a:outerShdw>
                </a:effectLst>
                <a:latin typeface="+mn-lt"/>
                <a:ea typeface="+mn-ea"/>
                <a:cs typeface="+mn-cs"/>
              </a:rPr>
              <a:t>2</a:t>
            </a:r>
            <a:endParaRPr lang="en-US" sz="9600" b="1">
              <a:solidFill>
                <a:schemeClr val="bg2"/>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3878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Reporting Abuse</a:t>
            </a:r>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1613561" y="2378386"/>
            <a:ext cx="4603328" cy="3926998"/>
          </a:xfrm>
        </p:spPr>
        <p:txBody>
          <a:bodyPr>
            <a:normAutofit/>
          </a:bodyPr>
          <a:lstStyle/>
          <a:p>
            <a:pPr marL="192024" indent="-192024" defTabSz="768096">
              <a:spcBef>
                <a:spcPts val="840"/>
              </a:spcBef>
            </a:pPr>
            <a:r>
              <a:rPr lang="en-US" sz="2352" kern="1200">
                <a:solidFill>
                  <a:schemeClr val="tx1"/>
                </a:solidFill>
                <a:latin typeface="+mn-lt"/>
                <a:ea typeface="+mn-ea"/>
                <a:cs typeface="+mn-cs"/>
              </a:rPr>
              <a:t>Make notes as appropriate as to what was seen or heard.</a:t>
            </a:r>
            <a:endParaRPr lang="en-US"/>
          </a:p>
        </p:txBody>
      </p:sp>
      <p:sp>
        <p:nvSpPr>
          <p:cNvPr id="4" name="Oval 3">
            <a:extLst>
              <a:ext uri="{FF2B5EF4-FFF2-40B4-BE49-F238E27FC236}">
                <a16:creationId xmlns:a16="http://schemas.microsoft.com/office/drawing/2014/main" id="{48B2A772-0F51-B85B-A9B5-94A0054BE8EE}"/>
              </a:ext>
            </a:extLst>
          </p:cNvPr>
          <p:cNvSpPr/>
          <p:nvPr/>
        </p:nvSpPr>
        <p:spPr>
          <a:xfrm>
            <a:off x="6643616" y="2112579"/>
            <a:ext cx="3958764" cy="3877528"/>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096">
              <a:spcAft>
                <a:spcPts val="600"/>
              </a:spcAft>
            </a:pPr>
            <a:r>
              <a:rPr lang="en-US" sz="8064" b="1" kern="1200">
                <a:solidFill>
                  <a:schemeClr val="bg2"/>
                </a:solidFill>
                <a:effectLst>
                  <a:outerShdw blurRad="50800" dist="38100" dir="2700000" algn="tl" rotWithShape="0">
                    <a:prstClr val="black">
                      <a:alpha val="40000"/>
                    </a:prstClr>
                  </a:outerShdw>
                </a:effectLst>
                <a:latin typeface="+mn-lt"/>
                <a:ea typeface="+mn-ea"/>
                <a:cs typeface="+mn-cs"/>
              </a:rPr>
              <a:t>STEP</a:t>
            </a:r>
          </a:p>
          <a:p>
            <a:pPr algn="ctr" defTabSz="768096">
              <a:spcAft>
                <a:spcPts val="600"/>
              </a:spcAft>
            </a:pPr>
            <a:r>
              <a:rPr lang="en-US" sz="8064" b="1" kern="1200">
                <a:solidFill>
                  <a:schemeClr val="bg2"/>
                </a:solidFill>
                <a:effectLst>
                  <a:outerShdw blurRad="50800" dist="38100" dir="2700000" algn="tl" rotWithShape="0">
                    <a:prstClr val="black">
                      <a:alpha val="40000"/>
                    </a:prstClr>
                  </a:outerShdw>
                </a:effectLst>
                <a:latin typeface="+mn-lt"/>
                <a:ea typeface="+mn-ea"/>
                <a:cs typeface="+mn-cs"/>
              </a:rPr>
              <a:t>3</a:t>
            </a:r>
            <a:endParaRPr lang="en-US" sz="9600" b="1">
              <a:solidFill>
                <a:schemeClr val="bg2"/>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941883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Reporting Abuse</a:t>
            </a:r>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1613561" y="2378386"/>
            <a:ext cx="4603328" cy="3926998"/>
          </a:xfrm>
        </p:spPr>
        <p:txBody>
          <a:bodyPr>
            <a:normAutofit/>
          </a:bodyPr>
          <a:lstStyle/>
          <a:p>
            <a:pPr marL="192024" indent="-192024" defTabSz="768096">
              <a:spcBef>
                <a:spcPts val="840"/>
              </a:spcBef>
            </a:pPr>
            <a:r>
              <a:rPr lang="en-US" sz="2352" kern="1200">
                <a:solidFill>
                  <a:schemeClr val="tx1"/>
                </a:solidFill>
                <a:latin typeface="+mn-lt"/>
                <a:ea typeface="+mn-ea"/>
                <a:cs typeface="+mn-cs"/>
              </a:rPr>
              <a:t>DO NOT discuss the event with anyone other than the senior pastor, department head, or relevant church staff member.</a:t>
            </a:r>
            <a:endParaRPr lang="en-US"/>
          </a:p>
        </p:txBody>
      </p:sp>
      <p:sp>
        <p:nvSpPr>
          <p:cNvPr id="4" name="Oval 3">
            <a:extLst>
              <a:ext uri="{FF2B5EF4-FFF2-40B4-BE49-F238E27FC236}">
                <a16:creationId xmlns:a16="http://schemas.microsoft.com/office/drawing/2014/main" id="{48B2A772-0F51-B85B-A9B5-94A0054BE8EE}"/>
              </a:ext>
            </a:extLst>
          </p:cNvPr>
          <p:cNvSpPr/>
          <p:nvPr/>
        </p:nvSpPr>
        <p:spPr>
          <a:xfrm>
            <a:off x="6643616" y="2112579"/>
            <a:ext cx="3958764" cy="3877528"/>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096">
              <a:spcAft>
                <a:spcPts val="600"/>
              </a:spcAft>
            </a:pPr>
            <a:r>
              <a:rPr lang="en-US" sz="8064" b="1" kern="1200">
                <a:solidFill>
                  <a:schemeClr val="bg2"/>
                </a:solidFill>
                <a:effectLst>
                  <a:outerShdw blurRad="50800" dist="38100" dir="2700000" algn="tl" rotWithShape="0">
                    <a:prstClr val="black">
                      <a:alpha val="40000"/>
                    </a:prstClr>
                  </a:outerShdw>
                </a:effectLst>
                <a:latin typeface="+mn-lt"/>
                <a:ea typeface="+mn-ea"/>
                <a:cs typeface="+mn-cs"/>
              </a:rPr>
              <a:t>STEP</a:t>
            </a:r>
          </a:p>
          <a:p>
            <a:pPr algn="ctr" defTabSz="768096">
              <a:spcAft>
                <a:spcPts val="600"/>
              </a:spcAft>
            </a:pPr>
            <a:r>
              <a:rPr lang="en-US" sz="8064" b="1" kern="1200">
                <a:solidFill>
                  <a:schemeClr val="bg2"/>
                </a:solidFill>
                <a:effectLst>
                  <a:outerShdw blurRad="50800" dist="38100" dir="2700000" algn="tl" rotWithShape="0">
                    <a:prstClr val="black">
                      <a:alpha val="40000"/>
                    </a:prstClr>
                  </a:outerShdw>
                </a:effectLst>
                <a:latin typeface="+mn-lt"/>
                <a:ea typeface="+mn-ea"/>
                <a:cs typeface="+mn-cs"/>
              </a:rPr>
              <a:t>4</a:t>
            </a:r>
            <a:endParaRPr lang="en-US" sz="9600" b="1">
              <a:solidFill>
                <a:schemeClr val="bg2"/>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520940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Reporting Abuse</a:t>
            </a:r>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1613561" y="2378386"/>
            <a:ext cx="4603328" cy="3926998"/>
          </a:xfrm>
        </p:spPr>
        <p:txBody>
          <a:bodyPr>
            <a:normAutofit/>
          </a:bodyPr>
          <a:lstStyle/>
          <a:p>
            <a:pPr marL="192024" indent="-192024" defTabSz="768096">
              <a:spcBef>
                <a:spcPts val="840"/>
              </a:spcBef>
            </a:pPr>
            <a:r>
              <a:rPr lang="en-US" sz="2352" kern="1200">
                <a:solidFill>
                  <a:schemeClr val="tx1"/>
                </a:solidFill>
                <a:latin typeface="+mn-lt"/>
                <a:ea typeface="+mn-ea"/>
                <a:cs typeface="+mn-cs"/>
              </a:rPr>
              <a:t>DO NOT confront the alleged perpetrator</a:t>
            </a:r>
            <a:endParaRPr lang="en-US"/>
          </a:p>
        </p:txBody>
      </p:sp>
      <p:sp>
        <p:nvSpPr>
          <p:cNvPr id="4" name="Oval 3">
            <a:extLst>
              <a:ext uri="{FF2B5EF4-FFF2-40B4-BE49-F238E27FC236}">
                <a16:creationId xmlns:a16="http://schemas.microsoft.com/office/drawing/2014/main" id="{B0E3D3C1-9602-4419-F17E-9AB20EA74022}"/>
              </a:ext>
            </a:extLst>
          </p:cNvPr>
          <p:cNvSpPr/>
          <p:nvPr/>
        </p:nvSpPr>
        <p:spPr>
          <a:xfrm>
            <a:off x="6643616" y="2112579"/>
            <a:ext cx="3958764" cy="3877528"/>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096">
              <a:spcAft>
                <a:spcPts val="600"/>
              </a:spcAft>
            </a:pPr>
            <a:r>
              <a:rPr lang="en-US" sz="8064" b="1" kern="1200">
                <a:solidFill>
                  <a:schemeClr val="bg2"/>
                </a:solidFill>
                <a:effectLst>
                  <a:outerShdw blurRad="50800" dist="38100" dir="2700000" algn="tl" rotWithShape="0">
                    <a:prstClr val="black">
                      <a:alpha val="40000"/>
                    </a:prstClr>
                  </a:outerShdw>
                </a:effectLst>
                <a:latin typeface="+mn-lt"/>
                <a:ea typeface="+mn-ea"/>
                <a:cs typeface="+mn-cs"/>
              </a:rPr>
              <a:t>STEP</a:t>
            </a:r>
          </a:p>
          <a:p>
            <a:pPr algn="ctr" defTabSz="768096">
              <a:spcAft>
                <a:spcPts val="600"/>
              </a:spcAft>
            </a:pPr>
            <a:r>
              <a:rPr lang="en-US" sz="8064" b="1" kern="1200">
                <a:solidFill>
                  <a:schemeClr val="bg2"/>
                </a:solidFill>
                <a:effectLst>
                  <a:outerShdw blurRad="50800" dist="38100" dir="2700000" algn="tl" rotWithShape="0">
                    <a:prstClr val="black">
                      <a:alpha val="40000"/>
                    </a:prstClr>
                  </a:outerShdw>
                </a:effectLst>
                <a:latin typeface="+mn-lt"/>
                <a:ea typeface="+mn-ea"/>
                <a:cs typeface="+mn-cs"/>
              </a:rPr>
              <a:t>5</a:t>
            </a:r>
            <a:endParaRPr lang="en-US" sz="9600" b="1">
              <a:solidFill>
                <a:schemeClr val="bg2"/>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057941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Reporting Abuse</a:t>
            </a:r>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1613561" y="2378386"/>
            <a:ext cx="4603328" cy="3926998"/>
          </a:xfrm>
        </p:spPr>
        <p:txBody>
          <a:bodyPr>
            <a:normAutofit/>
          </a:bodyPr>
          <a:lstStyle/>
          <a:p>
            <a:pPr marL="192024" indent="-192024" defTabSz="768096">
              <a:spcBef>
                <a:spcPts val="840"/>
              </a:spcBef>
            </a:pPr>
            <a:r>
              <a:rPr lang="en-US" sz="2352" kern="1200">
                <a:solidFill>
                  <a:schemeClr val="tx1"/>
                </a:solidFill>
                <a:latin typeface="+mn-lt"/>
                <a:ea typeface="+mn-ea"/>
                <a:cs typeface="+mn-cs"/>
              </a:rPr>
              <a:t>Any employee or volunteer accused will be removed immediately from contact with children until an investigation by authorities is concluded.</a:t>
            </a:r>
            <a:endParaRPr lang="en-US"/>
          </a:p>
        </p:txBody>
      </p:sp>
      <p:sp>
        <p:nvSpPr>
          <p:cNvPr id="4" name="Oval 3">
            <a:extLst>
              <a:ext uri="{FF2B5EF4-FFF2-40B4-BE49-F238E27FC236}">
                <a16:creationId xmlns:a16="http://schemas.microsoft.com/office/drawing/2014/main" id="{3A78CDFE-6BBC-2641-3D55-421FEEEDB259}"/>
              </a:ext>
            </a:extLst>
          </p:cNvPr>
          <p:cNvSpPr/>
          <p:nvPr/>
        </p:nvSpPr>
        <p:spPr>
          <a:xfrm>
            <a:off x="6643616" y="2112579"/>
            <a:ext cx="3958764" cy="3877528"/>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096">
              <a:spcAft>
                <a:spcPts val="600"/>
              </a:spcAft>
            </a:pPr>
            <a:r>
              <a:rPr lang="en-US" sz="8064" b="1" kern="1200">
                <a:solidFill>
                  <a:schemeClr val="bg2"/>
                </a:solidFill>
                <a:effectLst>
                  <a:outerShdw blurRad="50800" dist="38100" dir="2700000" algn="tl" rotWithShape="0">
                    <a:prstClr val="black">
                      <a:alpha val="40000"/>
                    </a:prstClr>
                  </a:outerShdw>
                </a:effectLst>
                <a:latin typeface="+mn-lt"/>
                <a:ea typeface="+mn-ea"/>
                <a:cs typeface="+mn-cs"/>
              </a:rPr>
              <a:t>STEP</a:t>
            </a:r>
          </a:p>
          <a:p>
            <a:pPr algn="ctr" defTabSz="768096">
              <a:spcAft>
                <a:spcPts val="600"/>
              </a:spcAft>
            </a:pPr>
            <a:r>
              <a:rPr lang="en-US" sz="8064" b="1" kern="1200">
                <a:solidFill>
                  <a:schemeClr val="bg2"/>
                </a:solidFill>
                <a:effectLst>
                  <a:outerShdw blurRad="50800" dist="38100" dir="2700000" algn="tl" rotWithShape="0">
                    <a:prstClr val="black">
                      <a:alpha val="40000"/>
                    </a:prstClr>
                  </a:outerShdw>
                </a:effectLst>
                <a:latin typeface="+mn-lt"/>
                <a:ea typeface="+mn-ea"/>
                <a:cs typeface="+mn-cs"/>
              </a:rPr>
              <a:t>6</a:t>
            </a:r>
            <a:endParaRPr lang="en-US" sz="9600" b="1">
              <a:solidFill>
                <a:schemeClr val="bg2"/>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838375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Reporting Abuse</a:t>
            </a:r>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1613561" y="2378386"/>
            <a:ext cx="4603328" cy="3926998"/>
          </a:xfrm>
        </p:spPr>
        <p:txBody>
          <a:bodyPr>
            <a:normAutofit/>
          </a:bodyPr>
          <a:lstStyle/>
          <a:p>
            <a:pPr marL="192024" indent="-192024" defTabSz="768096">
              <a:spcBef>
                <a:spcPts val="840"/>
              </a:spcBef>
            </a:pPr>
            <a:r>
              <a:rPr lang="en-US" sz="2352" kern="1200">
                <a:solidFill>
                  <a:schemeClr val="tx1"/>
                </a:solidFill>
                <a:latin typeface="+mn-lt"/>
                <a:ea typeface="+mn-ea"/>
                <a:cs typeface="+mn-cs"/>
              </a:rPr>
              <a:t>The designated church staff member will:</a:t>
            </a:r>
          </a:p>
          <a:p>
            <a:pPr marL="576072" lvl="1" indent="-192024" defTabSz="768096">
              <a:spcBef>
                <a:spcPts val="420"/>
              </a:spcBef>
            </a:pPr>
            <a:r>
              <a:rPr lang="en-US" sz="2016" kern="1200">
                <a:solidFill>
                  <a:schemeClr val="tx1"/>
                </a:solidFill>
                <a:latin typeface="+mn-lt"/>
                <a:ea typeface="+mn-ea"/>
                <a:cs typeface="+mn-cs"/>
              </a:rPr>
              <a:t>Notify the child’s parent or guardian</a:t>
            </a:r>
          </a:p>
          <a:p>
            <a:pPr marL="576072" lvl="1" indent="-192024" defTabSz="768096">
              <a:spcBef>
                <a:spcPts val="420"/>
              </a:spcBef>
            </a:pPr>
            <a:r>
              <a:rPr lang="en-US" sz="2016" kern="1200">
                <a:solidFill>
                  <a:schemeClr val="tx1"/>
                </a:solidFill>
                <a:latin typeface="+mn-lt"/>
                <a:ea typeface="+mn-ea"/>
                <a:cs typeface="+mn-cs"/>
              </a:rPr>
              <a:t>Complete incident report</a:t>
            </a:r>
          </a:p>
          <a:p>
            <a:pPr marL="576072" lvl="1" indent="-192024" defTabSz="768096">
              <a:spcBef>
                <a:spcPts val="420"/>
              </a:spcBef>
            </a:pPr>
            <a:r>
              <a:rPr lang="en-US" sz="2016" kern="1200">
                <a:solidFill>
                  <a:schemeClr val="tx1"/>
                </a:solidFill>
                <a:latin typeface="+mn-lt"/>
                <a:ea typeface="+mn-ea"/>
                <a:cs typeface="+mn-cs"/>
              </a:rPr>
              <a:t>Contact the appropriate authorities</a:t>
            </a:r>
          </a:p>
          <a:p>
            <a:pPr marL="576072" lvl="1" indent="-192024" defTabSz="768096">
              <a:spcBef>
                <a:spcPts val="420"/>
              </a:spcBef>
            </a:pPr>
            <a:r>
              <a:rPr lang="en-US" sz="2016" kern="1200">
                <a:solidFill>
                  <a:schemeClr val="tx1"/>
                </a:solidFill>
                <a:latin typeface="+mn-lt"/>
                <a:ea typeface="+mn-ea"/>
                <a:cs typeface="+mn-cs"/>
              </a:rPr>
              <a:t>Notify the church’s insurance carrier</a:t>
            </a:r>
          </a:p>
          <a:p>
            <a:pPr marL="576072" lvl="1" indent="-192024" defTabSz="768096">
              <a:spcBef>
                <a:spcPts val="420"/>
              </a:spcBef>
            </a:pPr>
            <a:r>
              <a:rPr lang="en-US" sz="2016" kern="1200">
                <a:solidFill>
                  <a:schemeClr val="tx1"/>
                </a:solidFill>
                <a:latin typeface="+mn-lt"/>
                <a:ea typeface="+mn-ea"/>
                <a:cs typeface="+mn-cs"/>
              </a:rPr>
              <a:t>Notify the church’s legal counsel, who will determine the appropriate communication necessary to the church and media.</a:t>
            </a:r>
            <a:endParaRPr lang="en-US"/>
          </a:p>
        </p:txBody>
      </p:sp>
      <p:sp>
        <p:nvSpPr>
          <p:cNvPr id="4" name="Oval 3">
            <a:extLst>
              <a:ext uri="{FF2B5EF4-FFF2-40B4-BE49-F238E27FC236}">
                <a16:creationId xmlns:a16="http://schemas.microsoft.com/office/drawing/2014/main" id="{E4F618E8-B372-DFC8-B111-C0F75441B16A}"/>
              </a:ext>
            </a:extLst>
          </p:cNvPr>
          <p:cNvSpPr/>
          <p:nvPr/>
        </p:nvSpPr>
        <p:spPr>
          <a:xfrm>
            <a:off x="6643616" y="2112579"/>
            <a:ext cx="3958764" cy="3877528"/>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096">
              <a:spcAft>
                <a:spcPts val="600"/>
              </a:spcAft>
            </a:pPr>
            <a:r>
              <a:rPr lang="en-US" sz="8064" b="1" kern="1200">
                <a:solidFill>
                  <a:schemeClr val="bg2"/>
                </a:solidFill>
                <a:effectLst>
                  <a:outerShdw blurRad="50800" dist="38100" dir="2700000" algn="tl" rotWithShape="0">
                    <a:prstClr val="black">
                      <a:alpha val="40000"/>
                    </a:prstClr>
                  </a:outerShdw>
                </a:effectLst>
                <a:latin typeface="+mn-lt"/>
                <a:ea typeface="+mn-ea"/>
                <a:cs typeface="+mn-cs"/>
              </a:rPr>
              <a:t>STEP</a:t>
            </a:r>
          </a:p>
          <a:p>
            <a:pPr algn="ctr" defTabSz="768096">
              <a:spcAft>
                <a:spcPts val="600"/>
              </a:spcAft>
            </a:pPr>
            <a:r>
              <a:rPr lang="en-US" sz="8064" b="1" kern="1200">
                <a:solidFill>
                  <a:schemeClr val="bg2"/>
                </a:solidFill>
                <a:effectLst>
                  <a:outerShdw blurRad="50800" dist="38100" dir="2700000" algn="tl" rotWithShape="0">
                    <a:prstClr val="black">
                      <a:alpha val="40000"/>
                    </a:prstClr>
                  </a:outerShdw>
                </a:effectLst>
                <a:latin typeface="+mn-lt"/>
                <a:ea typeface="+mn-ea"/>
                <a:cs typeface="+mn-cs"/>
              </a:rPr>
              <a:t>7</a:t>
            </a:r>
            <a:endParaRPr lang="en-US" sz="9600" b="1">
              <a:solidFill>
                <a:schemeClr val="bg2"/>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47621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Forms</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640080" y="2872899"/>
            <a:ext cx="4243589" cy="3320668"/>
          </a:xfrm>
        </p:spPr>
        <p:txBody>
          <a:bodyPr vert="horz" lIns="91440" tIns="45720" rIns="91440" bIns="45720" rtlCol="0">
            <a:normAutofit/>
          </a:bodyPr>
          <a:lstStyle/>
          <a:p>
            <a:pPr marL="0" indent="0">
              <a:buNone/>
            </a:pPr>
            <a:r>
              <a:rPr lang="en-US" sz="2200" b="1" dirty="0"/>
              <a:t>Incident reports</a:t>
            </a:r>
          </a:p>
          <a:p>
            <a:r>
              <a:rPr lang="en-US" sz="2200" dirty="0"/>
              <a:t>If any incident or emergency occurs, an incident report will be filed by the department leader. </a:t>
            </a:r>
          </a:p>
          <a:p>
            <a:r>
              <a:rPr lang="en-US" sz="2200" dirty="0"/>
              <a:t>Witness testimony/input may be required in order to complete this form. Be prepared to answer any necessary questions.</a:t>
            </a:r>
          </a:p>
        </p:txBody>
      </p:sp>
      <p:pic>
        <p:nvPicPr>
          <p:cNvPr id="10" name="Content Placeholder 9">
            <a:extLst>
              <a:ext uri="{FF2B5EF4-FFF2-40B4-BE49-F238E27FC236}">
                <a16:creationId xmlns:a16="http://schemas.microsoft.com/office/drawing/2014/main" id="{1718DD0E-EA9B-B02B-43B6-9F05B5EAE40C}"/>
              </a:ext>
            </a:extLst>
          </p:cNvPr>
          <p:cNvPicPr>
            <a:picLocks noGrp="1" noChangeAspect="1"/>
          </p:cNvPicPr>
          <p:nvPr>
            <p:ph sz="half" idx="2"/>
          </p:nvPr>
        </p:nvPicPr>
        <p:blipFill rotWithShape="1">
          <a:blip r:embed="rId3"/>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06556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Forms</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640080" y="2872899"/>
            <a:ext cx="4243589" cy="3320668"/>
          </a:xfrm>
        </p:spPr>
        <p:txBody>
          <a:bodyPr vert="horz" lIns="91440" tIns="45720" rIns="91440" bIns="45720" rtlCol="0">
            <a:normAutofit/>
          </a:bodyPr>
          <a:lstStyle/>
          <a:p>
            <a:pPr marL="0" indent="0">
              <a:buNone/>
            </a:pPr>
            <a:r>
              <a:rPr lang="en-US" sz="2200" b="1" u="sng" dirty="0"/>
              <a:t>Child Info. Forms</a:t>
            </a:r>
          </a:p>
          <a:p>
            <a:r>
              <a:rPr lang="en-US" sz="2200" dirty="0"/>
              <a:t>There is a standard form for all children and youth with important info such as emergency  contact info, allergies, etc. in the office.</a:t>
            </a:r>
          </a:p>
          <a:p>
            <a:r>
              <a:rPr lang="en-US" sz="2200" dirty="0"/>
              <a:t>For now, our current </a:t>
            </a:r>
            <a:r>
              <a:rPr lang="en-US" sz="2200" dirty="0" err="1"/>
              <a:t>churchtrac</a:t>
            </a:r>
            <a:r>
              <a:rPr lang="en-US" sz="2200" dirty="0"/>
              <a:t> and permission slip forms are filling this need.</a:t>
            </a:r>
          </a:p>
        </p:txBody>
      </p:sp>
      <p:pic>
        <p:nvPicPr>
          <p:cNvPr id="10" name="Content Placeholder 9">
            <a:extLst>
              <a:ext uri="{FF2B5EF4-FFF2-40B4-BE49-F238E27FC236}">
                <a16:creationId xmlns:a16="http://schemas.microsoft.com/office/drawing/2014/main" id="{1718DD0E-EA9B-B02B-43B6-9F05B5EAE40C}"/>
              </a:ext>
            </a:extLst>
          </p:cNvPr>
          <p:cNvPicPr>
            <a:picLocks noGrp="1" noChangeAspect="1"/>
          </p:cNvPicPr>
          <p:nvPr>
            <p:ph sz="half" idx="2"/>
          </p:nvPr>
        </p:nvPicPr>
        <p:blipFill rotWithShape="1">
          <a:blip r:embed="rId3"/>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01582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Policy Violations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200"/>
              <a:t>Persons found to be violating C.A.P.P. will be asked to step down and an investigation will be conducted.</a:t>
            </a:r>
          </a:p>
        </p:txBody>
      </p:sp>
      <p:pic>
        <p:nvPicPr>
          <p:cNvPr id="7" name="Content Placeholder 6">
            <a:extLst>
              <a:ext uri="{FF2B5EF4-FFF2-40B4-BE49-F238E27FC236}">
                <a16:creationId xmlns:a16="http://schemas.microsoft.com/office/drawing/2014/main" id="{9D4AEB9F-3E0D-4C7A-8A87-E6D49BA33840}"/>
              </a:ext>
            </a:extLst>
          </p:cNvPr>
          <p:cNvPicPr>
            <a:picLocks noGrp="1" noChangeAspect="1"/>
          </p:cNvPicPr>
          <p:nvPr>
            <p:ph sz="half" idx="2"/>
          </p:nvPr>
        </p:nvPicPr>
        <p:blipFill rotWithShape="1">
          <a:blip r:embed="rId2"/>
          <a:srcRect t="215" b="87"/>
          <a:stretch/>
        </p:blipFill>
        <p:spPr>
          <a:xfrm>
            <a:off x="5788114" y="823372"/>
            <a:ext cx="5009750" cy="499461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37665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926E779-E4F0-A06C-84E5-6509FE77482F}"/>
              </a:ext>
            </a:extLst>
          </p:cNvPr>
          <p:cNvSpPr>
            <a:spLocks noGrp="1"/>
          </p:cNvSpPr>
          <p:nvPr>
            <p:ph type="title"/>
          </p:nvPr>
        </p:nvSpPr>
        <p:spPr>
          <a:xfrm>
            <a:off x="836674" y="413127"/>
            <a:ext cx="10515600" cy="2057043"/>
          </a:xfrm>
        </p:spPr>
        <p:txBody>
          <a:bodyPr>
            <a:normAutofit/>
          </a:bodyPr>
          <a:lstStyle/>
          <a:p>
            <a:pPr algn="ctr"/>
            <a:r>
              <a:rPr lang="en-US" sz="5200" b="1" u="sng" dirty="0"/>
              <a:t>Thank YOU for keeping our children safe!</a:t>
            </a:r>
          </a:p>
        </p:txBody>
      </p:sp>
      <p:pic>
        <p:nvPicPr>
          <p:cNvPr id="6" name="Picture 5" descr="Icon&#10;&#10;Description automatically generated with medium confidence">
            <a:extLst>
              <a:ext uri="{FF2B5EF4-FFF2-40B4-BE49-F238E27FC236}">
                <a16:creationId xmlns:a16="http://schemas.microsoft.com/office/drawing/2014/main" id="{99233312-C502-204C-C251-3532435B5522}"/>
              </a:ext>
            </a:extLst>
          </p:cNvPr>
          <p:cNvPicPr>
            <a:picLocks noChangeAspect="1"/>
          </p:cNvPicPr>
          <p:nvPr/>
        </p:nvPicPr>
        <p:blipFill rotWithShape="1">
          <a:blip r:embed="rId2"/>
          <a:srcRect b="8198"/>
          <a:stretch/>
        </p:blipFill>
        <p:spPr>
          <a:xfrm>
            <a:off x="4315553" y="2239649"/>
            <a:ext cx="3258406" cy="3226732"/>
          </a:xfrm>
          <a:prstGeom prst="rect">
            <a:avLst/>
          </a:prstGeom>
        </p:spPr>
      </p:pic>
    </p:spTree>
    <p:extLst>
      <p:ext uri="{BB962C8B-B14F-4D97-AF65-F5344CB8AC3E}">
        <p14:creationId xmlns:p14="http://schemas.microsoft.com/office/powerpoint/2010/main" val="3912506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119C-F080-143E-C32F-5627C934430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7200" b="1" u="sng" dirty="0"/>
              <a:t>Neglect</a:t>
            </a:r>
          </a:p>
        </p:txBody>
      </p:sp>
      <p:sp>
        <p:nvSpPr>
          <p:cNvPr id="3" name="Content Placeholder 2">
            <a:extLst>
              <a:ext uri="{FF2B5EF4-FFF2-40B4-BE49-F238E27FC236}">
                <a16:creationId xmlns:a16="http://schemas.microsoft.com/office/drawing/2014/main" id="{2E04FACA-339F-C766-AA03-F87453D7ACC3}"/>
              </a:ext>
            </a:extLst>
          </p:cNvPr>
          <p:cNvSpPr>
            <a:spLocks noGrp="1"/>
          </p:cNvSpPr>
          <p:nvPr>
            <p:ph idx="1"/>
          </p:nvPr>
        </p:nvSpPr>
        <p:spPr>
          <a:xfrm>
            <a:off x="838200" y="1825625"/>
            <a:ext cx="10515600" cy="4351338"/>
          </a:xfrm>
        </p:spPr>
        <p:txBody>
          <a:bodyPr vert="horz" lIns="91440" tIns="45720" rIns="91440" bIns="45720" rtlCol="0" anchor="ctr">
            <a:normAutofit/>
          </a:bodyPr>
          <a:lstStyle/>
          <a:p>
            <a:r>
              <a:rPr lang="en-US" sz="3600" dirty="0"/>
              <a:t>The failure to provide for a Child’s Basic Needs</a:t>
            </a:r>
          </a:p>
        </p:txBody>
      </p:sp>
    </p:spTree>
    <p:extLst>
      <p:ext uri="{BB962C8B-B14F-4D97-AF65-F5344CB8AC3E}">
        <p14:creationId xmlns:p14="http://schemas.microsoft.com/office/powerpoint/2010/main" val="349321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C8F21C8-5B92-82FB-A4C3-152D5B61E735}"/>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a:solidFill>
                  <a:srgbClr val="3F3F3F"/>
                </a:solidFill>
              </a:rPr>
              <a:t>Types of Neglect:</a:t>
            </a:r>
          </a:p>
        </p:txBody>
      </p:sp>
      <p:sp>
        <p:nvSpPr>
          <p:cNvPr id="5" name="Content Placeholder 4">
            <a:extLst>
              <a:ext uri="{FF2B5EF4-FFF2-40B4-BE49-F238E27FC236}">
                <a16:creationId xmlns:a16="http://schemas.microsoft.com/office/drawing/2014/main" id="{452ECE2A-D6CE-3CD6-8849-7921DE423D19}"/>
              </a:ext>
            </a:extLst>
          </p:cNvPr>
          <p:cNvSpPr>
            <a:spLocks noGrp="1"/>
          </p:cNvSpPr>
          <p:nvPr>
            <p:ph sz="half" idx="1"/>
          </p:nvPr>
        </p:nvSpPr>
        <p:spPr>
          <a:xfrm>
            <a:off x="1476915" y="2888250"/>
            <a:ext cx="4297351" cy="2959777"/>
          </a:xfrm>
        </p:spPr>
        <p:txBody>
          <a:bodyPr anchor="t">
            <a:normAutofit/>
          </a:bodyPr>
          <a:lstStyle/>
          <a:p>
            <a:r>
              <a:rPr lang="en-US" sz="3200" u="sng" dirty="0"/>
              <a:t>Physical Neglect:</a:t>
            </a:r>
          </a:p>
          <a:p>
            <a:r>
              <a:rPr lang="en-US" dirty="0"/>
              <a:t>The failure to provide necessary physical needs such as food and  shelter; alternatively, a lack of appropriate supervision.</a:t>
            </a:r>
          </a:p>
        </p:txBody>
      </p:sp>
      <p:cxnSp>
        <p:nvCxnSpPr>
          <p:cNvPr id="13" name="Straight Connector 12">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D3E6B2BF-F9EF-A579-4367-ED79CFFC52D3}"/>
              </a:ext>
            </a:extLst>
          </p:cNvPr>
          <p:cNvSpPr>
            <a:spLocks noGrp="1"/>
          </p:cNvSpPr>
          <p:nvPr>
            <p:ph sz="half" idx="2"/>
          </p:nvPr>
        </p:nvSpPr>
        <p:spPr>
          <a:xfrm>
            <a:off x="6417731" y="2888250"/>
            <a:ext cx="4292594" cy="2959778"/>
          </a:xfrm>
        </p:spPr>
        <p:txBody>
          <a:bodyPr anchor="t">
            <a:normAutofit/>
          </a:bodyPr>
          <a:lstStyle/>
          <a:p>
            <a:r>
              <a:rPr lang="en-US" sz="3200" u="sng" dirty="0"/>
              <a:t>Medical Neglect</a:t>
            </a:r>
          </a:p>
          <a:p>
            <a:r>
              <a:rPr lang="en-US" dirty="0"/>
              <a:t>The failure to provide necessary Medical or Mental Health Treatments</a:t>
            </a:r>
          </a:p>
        </p:txBody>
      </p:sp>
    </p:spTree>
    <p:extLst>
      <p:ext uri="{BB962C8B-B14F-4D97-AF65-F5344CB8AC3E}">
        <p14:creationId xmlns:p14="http://schemas.microsoft.com/office/powerpoint/2010/main" val="48034759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C8F21C8-5B92-82FB-A4C3-152D5B61E735}"/>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a:solidFill>
                  <a:srgbClr val="3F3F3F"/>
                </a:solidFill>
              </a:rPr>
              <a:t>Types of Neglect:</a:t>
            </a:r>
          </a:p>
        </p:txBody>
      </p:sp>
      <p:sp>
        <p:nvSpPr>
          <p:cNvPr id="5" name="Content Placeholder 4">
            <a:extLst>
              <a:ext uri="{FF2B5EF4-FFF2-40B4-BE49-F238E27FC236}">
                <a16:creationId xmlns:a16="http://schemas.microsoft.com/office/drawing/2014/main" id="{452ECE2A-D6CE-3CD6-8849-7921DE423D19}"/>
              </a:ext>
            </a:extLst>
          </p:cNvPr>
          <p:cNvSpPr>
            <a:spLocks noGrp="1"/>
          </p:cNvSpPr>
          <p:nvPr>
            <p:ph sz="half" idx="1"/>
          </p:nvPr>
        </p:nvSpPr>
        <p:spPr>
          <a:xfrm>
            <a:off x="1476915" y="2888250"/>
            <a:ext cx="4297351" cy="2959777"/>
          </a:xfrm>
        </p:spPr>
        <p:txBody>
          <a:bodyPr anchor="t">
            <a:normAutofit lnSpcReduction="10000"/>
          </a:bodyPr>
          <a:lstStyle/>
          <a:p>
            <a:r>
              <a:rPr lang="en-US" sz="3200" u="sng" dirty="0"/>
              <a:t>Educational Neglect</a:t>
            </a:r>
          </a:p>
          <a:p>
            <a:r>
              <a:rPr lang="en-US" dirty="0"/>
              <a:t>The failure to educate a child or attend to his/her special educational needs</a:t>
            </a:r>
          </a:p>
        </p:txBody>
      </p:sp>
      <p:cxnSp>
        <p:nvCxnSpPr>
          <p:cNvPr id="13" name="Straight Connector 12">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D3E6B2BF-F9EF-A579-4367-ED79CFFC52D3}"/>
              </a:ext>
            </a:extLst>
          </p:cNvPr>
          <p:cNvSpPr>
            <a:spLocks noGrp="1"/>
          </p:cNvSpPr>
          <p:nvPr>
            <p:ph sz="half" idx="2"/>
          </p:nvPr>
        </p:nvSpPr>
        <p:spPr>
          <a:xfrm>
            <a:off x="6417731" y="2888250"/>
            <a:ext cx="4292594" cy="2959778"/>
          </a:xfrm>
        </p:spPr>
        <p:txBody>
          <a:bodyPr anchor="t">
            <a:normAutofit lnSpcReduction="10000"/>
          </a:bodyPr>
          <a:lstStyle/>
          <a:p>
            <a:r>
              <a:rPr lang="en-US" sz="3200" u="sng" dirty="0"/>
              <a:t>Emotional Neglect</a:t>
            </a:r>
          </a:p>
          <a:p>
            <a:r>
              <a:rPr lang="en-US" dirty="0"/>
              <a:t>Inattention to a child’s emotional needs, or the failure to provide psychological care. </a:t>
            </a:r>
          </a:p>
          <a:p>
            <a:r>
              <a:rPr lang="en-US" dirty="0"/>
              <a:t>Also, allowing the child to use alcohol or other drugs</a:t>
            </a:r>
          </a:p>
        </p:txBody>
      </p:sp>
    </p:spTree>
    <p:extLst>
      <p:ext uri="{BB962C8B-B14F-4D97-AF65-F5344CB8AC3E}">
        <p14:creationId xmlns:p14="http://schemas.microsoft.com/office/powerpoint/2010/main" val="394610291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119C-F080-143E-C32F-5627C934430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7200" b="1" u="sng" dirty="0"/>
              <a:t>Abuse</a:t>
            </a:r>
            <a:endParaRPr lang="en-US" b="1" u="sng" dirty="0"/>
          </a:p>
        </p:txBody>
      </p:sp>
      <p:sp>
        <p:nvSpPr>
          <p:cNvPr id="3" name="Content Placeholder 2">
            <a:extLst>
              <a:ext uri="{FF2B5EF4-FFF2-40B4-BE49-F238E27FC236}">
                <a16:creationId xmlns:a16="http://schemas.microsoft.com/office/drawing/2014/main" id="{2E04FACA-339F-C766-AA03-F87453D7ACC3}"/>
              </a:ext>
            </a:extLst>
          </p:cNvPr>
          <p:cNvSpPr>
            <a:spLocks noGrp="1"/>
          </p:cNvSpPr>
          <p:nvPr>
            <p:ph idx="1"/>
          </p:nvPr>
        </p:nvSpPr>
        <p:spPr>
          <a:xfrm>
            <a:off x="838200" y="1825625"/>
            <a:ext cx="10515600" cy="4351338"/>
          </a:xfrm>
        </p:spPr>
        <p:txBody>
          <a:bodyPr vert="horz" lIns="91440" tIns="45720" rIns="91440" bIns="45720" rtlCol="0" anchor="ctr">
            <a:normAutofit/>
          </a:bodyPr>
          <a:lstStyle/>
          <a:p>
            <a:r>
              <a:rPr lang="en-US" sz="4000" dirty="0"/>
              <a:t>Intentional, cruel or violent harm.</a:t>
            </a:r>
          </a:p>
        </p:txBody>
      </p:sp>
    </p:spTree>
    <p:extLst>
      <p:ext uri="{BB962C8B-B14F-4D97-AF65-F5344CB8AC3E}">
        <p14:creationId xmlns:p14="http://schemas.microsoft.com/office/powerpoint/2010/main" val="318974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C8F21C8-5B92-82FB-A4C3-152D5B61E735}"/>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dirty="0">
                <a:solidFill>
                  <a:srgbClr val="3F3F3F"/>
                </a:solidFill>
              </a:rPr>
              <a:t>Types of Abuse:</a:t>
            </a:r>
          </a:p>
        </p:txBody>
      </p:sp>
      <p:sp>
        <p:nvSpPr>
          <p:cNvPr id="5" name="Content Placeholder 4">
            <a:extLst>
              <a:ext uri="{FF2B5EF4-FFF2-40B4-BE49-F238E27FC236}">
                <a16:creationId xmlns:a16="http://schemas.microsoft.com/office/drawing/2014/main" id="{452ECE2A-D6CE-3CD6-8849-7921DE423D19}"/>
              </a:ext>
            </a:extLst>
          </p:cNvPr>
          <p:cNvSpPr>
            <a:spLocks noGrp="1"/>
          </p:cNvSpPr>
          <p:nvPr>
            <p:ph sz="half" idx="1"/>
          </p:nvPr>
        </p:nvSpPr>
        <p:spPr>
          <a:xfrm>
            <a:off x="1476915" y="2888250"/>
            <a:ext cx="4297351" cy="2959777"/>
          </a:xfrm>
        </p:spPr>
        <p:txBody>
          <a:bodyPr anchor="t">
            <a:normAutofit fontScale="85000" lnSpcReduction="10000"/>
          </a:bodyPr>
          <a:lstStyle/>
          <a:p>
            <a:r>
              <a:rPr lang="en-US" sz="3800" u="sng" dirty="0"/>
              <a:t>Physical Abuse</a:t>
            </a:r>
          </a:p>
          <a:p>
            <a:r>
              <a:rPr lang="en-US" dirty="0"/>
              <a:t>Physical injury (Ranging from minor bruises to severe fractures or death) as a result of violent physical contact by any means. Such injuries are considered abuse regardless of whether the caretaker intended to hurt the child. </a:t>
            </a:r>
          </a:p>
        </p:txBody>
      </p:sp>
      <p:cxnSp>
        <p:nvCxnSpPr>
          <p:cNvPr id="13" name="Straight Connector 12">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D3E6B2BF-F9EF-A579-4367-ED79CFFC52D3}"/>
              </a:ext>
            </a:extLst>
          </p:cNvPr>
          <p:cNvSpPr>
            <a:spLocks noGrp="1"/>
          </p:cNvSpPr>
          <p:nvPr>
            <p:ph sz="half" idx="2"/>
          </p:nvPr>
        </p:nvSpPr>
        <p:spPr>
          <a:xfrm>
            <a:off x="6417731" y="2888250"/>
            <a:ext cx="4292594" cy="2959778"/>
          </a:xfrm>
        </p:spPr>
        <p:txBody>
          <a:bodyPr anchor="t">
            <a:normAutofit fontScale="85000" lnSpcReduction="10000"/>
          </a:bodyPr>
          <a:lstStyle/>
          <a:p>
            <a:r>
              <a:rPr lang="en-US" sz="3800" u="sng" dirty="0"/>
              <a:t>Sexual Abuse</a:t>
            </a:r>
          </a:p>
          <a:p>
            <a:r>
              <a:rPr lang="en-US" dirty="0"/>
              <a:t>Any sexually explicit activity by a parent or caretaker done to a child or minor, including fondling, incest, rape, sodomy, indecent exposure and exploitation. </a:t>
            </a:r>
          </a:p>
        </p:txBody>
      </p:sp>
    </p:spTree>
    <p:extLst>
      <p:ext uri="{BB962C8B-B14F-4D97-AF65-F5344CB8AC3E}">
        <p14:creationId xmlns:p14="http://schemas.microsoft.com/office/powerpoint/2010/main" val="91018341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8F21C8-5B92-82FB-A4C3-152D5B61E735}"/>
              </a:ext>
            </a:extLst>
          </p:cNvPr>
          <p:cNvSpPr>
            <a:spLocks noGrp="1"/>
          </p:cNvSpPr>
          <p:nvPr>
            <p:ph type="title"/>
          </p:nvPr>
        </p:nvSpPr>
        <p:spPr>
          <a:xfrm>
            <a:off x="838200" y="365125"/>
            <a:ext cx="10515600" cy="1325563"/>
          </a:xfrm>
          <a:solidFill>
            <a:srgbClr val="FFFFFF"/>
          </a:solidFill>
          <a:ln w="38100">
            <a:solidFill>
              <a:srgbClr val="7F7F7F"/>
            </a:solidFill>
            <a:miter lim="800000"/>
          </a:ln>
        </p:spPr>
        <p:txBody>
          <a:bodyPr>
            <a:normAutofit/>
          </a:bodyPr>
          <a:lstStyle/>
          <a:p>
            <a:r>
              <a:rPr lang="en-US">
                <a:solidFill>
                  <a:srgbClr val="3F3F3F"/>
                </a:solidFill>
              </a:rPr>
              <a:t>Types of Abuse:</a:t>
            </a:r>
            <a:endParaRPr lang="en-US"/>
          </a:p>
        </p:txBody>
      </p:sp>
      <p:sp>
        <p:nvSpPr>
          <p:cNvPr id="5" name="Content Placeholder 4">
            <a:extLst>
              <a:ext uri="{FF2B5EF4-FFF2-40B4-BE49-F238E27FC236}">
                <a16:creationId xmlns:a16="http://schemas.microsoft.com/office/drawing/2014/main" id="{452ECE2A-D6CE-3CD6-8849-7921DE423D19}"/>
              </a:ext>
            </a:extLst>
          </p:cNvPr>
          <p:cNvSpPr>
            <a:spLocks noGrp="1"/>
          </p:cNvSpPr>
          <p:nvPr>
            <p:ph sz="half" idx="1"/>
          </p:nvPr>
        </p:nvSpPr>
        <p:spPr>
          <a:xfrm>
            <a:off x="838199" y="1825625"/>
            <a:ext cx="9519877" cy="4351338"/>
          </a:xfrm>
        </p:spPr>
        <p:txBody>
          <a:bodyPr anchor="t">
            <a:normAutofit/>
          </a:bodyPr>
          <a:lstStyle/>
          <a:p>
            <a:pPr marL="0" indent="0">
              <a:buNone/>
            </a:pPr>
            <a:r>
              <a:rPr lang="en-US" sz="2600" b="1" u="sng" dirty="0"/>
              <a:t>Emotional Abuse</a:t>
            </a:r>
          </a:p>
          <a:p>
            <a:r>
              <a:rPr lang="en-US" dirty="0"/>
              <a:t>A pattern of behavior that impairs a child’s emotional development or sense of self-worth. This may include criticism, threats, rejection, or withholding love, support, and guidance. Emotional abuse is often difficult to prove. Therefore, Child protective services may not be able to intervene without evidence of harm to the child. Note: Emotional abuse is almost always present when other forms or abuse are identified.</a:t>
            </a:r>
          </a:p>
        </p:txBody>
      </p:sp>
    </p:spTree>
    <p:extLst>
      <p:ext uri="{BB962C8B-B14F-4D97-AF65-F5344CB8AC3E}">
        <p14:creationId xmlns:p14="http://schemas.microsoft.com/office/powerpoint/2010/main" val="417894669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912A9B-4FAC-29E8-3D87-68874F1D5916}"/>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b="1" u="sng" kern="1200" dirty="0">
                <a:solidFill>
                  <a:schemeClr val="tx1"/>
                </a:solidFill>
                <a:latin typeface="+mj-lt"/>
                <a:ea typeface="+mj-ea"/>
                <a:cs typeface="+mj-cs"/>
              </a:rPr>
              <a:t>Child Safety Guidelines:</a:t>
            </a:r>
          </a:p>
        </p:txBody>
      </p:sp>
      <p:sp>
        <p:nvSpPr>
          <p:cNvPr id="3" name="Content Placeholder 2">
            <a:extLst>
              <a:ext uri="{FF2B5EF4-FFF2-40B4-BE49-F238E27FC236}">
                <a16:creationId xmlns:a16="http://schemas.microsoft.com/office/drawing/2014/main" id="{3CE3960D-ACE4-B04E-7001-0EA21DA47290}"/>
              </a:ext>
            </a:extLst>
          </p:cNvPr>
          <p:cNvSpPr>
            <a:spLocks noGrp="1"/>
          </p:cNvSpPr>
          <p:nvPr>
            <p:ph sz="half" idx="1"/>
          </p:nvPr>
        </p:nvSpPr>
        <p:spPr>
          <a:xfrm>
            <a:off x="838201" y="2623381"/>
            <a:ext cx="3888528" cy="3553581"/>
          </a:xfrm>
        </p:spPr>
        <p:txBody>
          <a:bodyPr vert="horz" lIns="91440" tIns="45720" rIns="91440" bIns="45720" rtlCol="0">
            <a:normAutofit/>
          </a:bodyPr>
          <a:lstStyle/>
          <a:p>
            <a:r>
              <a:rPr lang="en-US" sz="2000"/>
              <a:t>2 Adults (Over 18) with kids at all times</a:t>
            </a:r>
          </a:p>
          <a:p>
            <a:r>
              <a:rPr lang="en-US" sz="2000"/>
              <a:t>3 Adults (Over 18) at overnight events.</a:t>
            </a:r>
          </a:p>
          <a:p>
            <a:r>
              <a:rPr lang="en-US" sz="2000"/>
              <a:t>When Meeting in classrooms, the door should preferably remain opened. (Especially if it is a door with no window)</a:t>
            </a:r>
          </a:p>
        </p:txBody>
      </p:sp>
      <p:pic>
        <p:nvPicPr>
          <p:cNvPr id="5" name="Content Placeholder 4">
            <a:extLst>
              <a:ext uri="{FF2B5EF4-FFF2-40B4-BE49-F238E27FC236}">
                <a16:creationId xmlns:a16="http://schemas.microsoft.com/office/drawing/2014/main" id="{6BEE28FF-D641-4DBD-0F75-E5583F8050F3}"/>
              </a:ext>
            </a:extLst>
          </p:cNvPr>
          <p:cNvPicPr>
            <a:picLocks noGrp="1" noChangeAspect="1"/>
          </p:cNvPicPr>
          <p:nvPr>
            <p:ph sz="half" idx="2"/>
          </p:nvPr>
        </p:nvPicPr>
        <p:blipFill>
          <a:blip r:embed="rId3"/>
          <a:stretch>
            <a:fillRect/>
          </a:stretch>
        </p:blipFill>
        <p:spPr>
          <a:xfrm>
            <a:off x="6800986" y="753344"/>
            <a:ext cx="4747547" cy="5379656"/>
          </a:xfrm>
          <a:prstGeom prst="rect">
            <a:avLst/>
          </a:prstGeom>
        </p:spPr>
      </p:pic>
    </p:spTree>
    <p:extLst>
      <p:ext uri="{BB962C8B-B14F-4D97-AF65-F5344CB8AC3E}">
        <p14:creationId xmlns:p14="http://schemas.microsoft.com/office/powerpoint/2010/main" val="1744548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2998</TotalTime>
  <Words>1227</Words>
  <Application>Microsoft Office PowerPoint</Application>
  <PresentationFormat>Widescreen</PresentationFormat>
  <Paragraphs>149</Paragraphs>
  <Slides>29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C.A.P.P. Definition:</vt:lpstr>
      <vt:lpstr>Neglect</vt:lpstr>
      <vt:lpstr>Types of Neglect:</vt:lpstr>
      <vt:lpstr>Types of Neglect:</vt:lpstr>
      <vt:lpstr>Abuse</vt:lpstr>
      <vt:lpstr>Types of Abuse:</vt:lpstr>
      <vt:lpstr>Types of Abuse:</vt:lpstr>
      <vt:lpstr>Child Safety Guidelines:</vt:lpstr>
      <vt:lpstr>Child Safety Guidelines:</vt:lpstr>
      <vt:lpstr>Child Safety Guidelines:</vt:lpstr>
      <vt:lpstr>Child Safety Guidelines:</vt:lpstr>
      <vt:lpstr>Child Safety Guidelines:</vt:lpstr>
      <vt:lpstr>Child Safety Guidelines:</vt:lpstr>
      <vt:lpstr>Child Safety Guidelines:</vt:lpstr>
      <vt:lpstr>Children’s Worker Guidelines:</vt:lpstr>
      <vt:lpstr>Children’s Worker Guidelines:</vt:lpstr>
      <vt:lpstr>Reporting Abuse</vt:lpstr>
      <vt:lpstr>Reporting Abuse</vt:lpstr>
      <vt:lpstr>Reporting Abuse</vt:lpstr>
      <vt:lpstr>Reporting Abuse</vt:lpstr>
      <vt:lpstr>Reporting Abuse</vt:lpstr>
      <vt:lpstr>Reporting Abuse</vt:lpstr>
      <vt:lpstr>Reporting Abuse</vt:lpstr>
      <vt:lpstr>Reporting Abuse</vt:lpstr>
      <vt:lpstr>Forms</vt:lpstr>
      <vt:lpstr>Forms</vt:lpstr>
      <vt:lpstr>Policy Violations</vt:lpstr>
      <vt:lpstr>Thank YOU for keeping our children safe!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JC Tanner</dc:creator>
  <cp:lastModifiedBy>Springvale Baptist</cp:lastModifiedBy>
  <cp:revision>9</cp:revision>
  <cp:lastPrinted>2025-10-25T15:09:35Z</cp:lastPrinted>
  <dcterms:created xsi:type="dcterms:W3CDTF">2023-04-30T18:54:36Z</dcterms:created>
  <dcterms:modified xsi:type="dcterms:W3CDTF">2025-10-29T15:57:56Z</dcterms:modified>
</cp:coreProperties>
</file>